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1" r:id="rId9"/>
    <p:sldId id="259" r:id="rId10"/>
    <p:sldId id="263" r:id="rId11"/>
    <p:sldId id="260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>
        <p:scale>
          <a:sx n="75" d="100"/>
          <a:sy n="75" d="100"/>
        </p:scale>
        <p:origin x="-1014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C596B-AD52-4EF8-B9FE-A6646DC56DFD}" type="datetimeFigureOut">
              <a:rPr lang="hu-HU" smtClean="0"/>
              <a:pPr/>
              <a:t>2018.02.09.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CBED1-DCE3-4F2F-A1B1-75AF6E0975EE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7CBED1-DCE3-4F2F-A1B1-75AF6E0975EE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143000"/>
            <a:ext cx="7467600" cy="1470025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048000"/>
            <a:ext cx="6400800" cy="1752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24780E1-EAC3-4BE7-B20F-9C8CEFF6E46E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760EB-CF35-40E4-A7EE-E5D7014D540A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371600" y="274638"/>
            <a:ext cx="53340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B87B4-C522-41FC-9DB1-27BE3DBCD2EE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A1CEF-1265-4BDB-8D00-9EED2A248338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74A186-0B53-4777-88B9-CC288EF040E6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43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143500" y="1600200"/>
            <a:ext cx="3543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A6230-151D-4157-9458-8846335E72F2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EA18E-BFAB-484D-ABFF-F46726949E7D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821287-91E4-4BF1-908B-6C7A3E5AA12A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CC8BB-CF21-482A-BFEA-0068A11FC3F6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10F7C7-6C5E-4318-8485-D92A5F514B79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870D2-D2B9-4021-AB2E-6F94B1479EBE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74638"/>
            <a:ext cx="7315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239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245225"/>
            <a:ext cx="1905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4863C927-37C5-4090-9697-C177E62B022A}" type="slidenum">
              <a:rPr lang="hu-HU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adatbazisokonline.hu/adatbazis/mikrofilm-anyakonyve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milysearch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milysearch.org/" TargetMode="Externa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Anyakönyvek</a:t>
            </a:r>
            <a:endParaRPr lang="tr-TR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Személyi nyilvántartás</a:t>
            </a:r>
          </a:p>
          <a:p>
            <a:pPr algn="l"/>
            <a:endParaRPr lang="tr-TR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dirty="0" err="1" smtClean="0"/>
              <a:t>multkutato.hu</a:t>
            </a:r>
            <a:endParaRPr lang="hu-HU"/>
          </a:p>
        </p:txBody>
      </p:sp>
      <p:pic>
        <p:nvPicPr>
          <p:cNvPr id="1027" name="Picture 3" descr="C:\Users\Panni\Desktop\matricul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645024"/>
            <a:ext cx="8964488" cy="2664296"/>
          </a:xfrm>
          <a:prstGeom prst="rect">
            <a:avLst/>
          </a:prstGeom>
          <a:noFill/>
        </p:spPr>
      </p:pic>
      <p:cxnSp>
        <p:nvCxnSpPr>
          <p:cNvPr id="8" name="Egyenes összekötő 7"/>
          <p:cNvCxnSpPr/>
          <p:nvPr/>
        </p:nvCxnSpPr>
        <p:spPr>
          <a:xfrm>
            <a:off x="3203848" y="3933056"/>
            <a:ext cx="31683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>
            <a:off x="3203848" y="3933056"/>
            <a:ext cx="316835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>
            <a:off x="1115616" y="4797152"/>
            <a:ext cx="7704856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>
            <a:off x="251520" y="5013176"/>
            <a:ext cx="244827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>
            <a:off x="4932040" y="5661248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 flipV="1">
            <a:off x="323528" y="5877272"/>
            <a:ext cx="3528392" cy="7200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3240360" cy="648072"/>
          </a:xfrm>
        </p:spPr>
        <p:txBody>
          <a:bodyPr/>
          <a:lstStyle/>
          <a:p>
            <a:pPr algn="ctr"/>
            <a:r>
              <a:rPr lang="hu-HU" sz="2400" dirty="0" smtClean="0"/>
              <a:t>Anyakönyvek formailag</a:t>
            </a:r>
            <a:endParaRPr lang="hu-HU" sz="240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15616" y="908720"/>
            <a:ext cx="6192688" cy="5217443"/>
          </a:xfrm>
        </p:spPr>
        <p:txBody>
          <a:bodyPr/>
          <a:lstStyle/>
          <a:p>
            <a:pPr algn="just"/>
            <a:r>
              <a:rPr lang="hu-HU" sz="2000" dirty="0" smtClean="0"/>
              <a:t>A kezdeti, jegyzőkönyvszerű közlések, mondatokban megfogalmazott bejegyzések után a 18. század derekától előfordulnak a rendszerezettebb, táblázatos anyakönyvek. Ha az adatcsoportok információ-típusát,tartalmát tovább bontjuk-elemezzük,akkor mindezek nagyrészt nevek,időpontok,földrajzi helyek, foglalkozások-társadalmi helyzet, vallások és néhány speciális tartalom (pl. halálozás oka, betegségek) meghatározásából állnak, mely tartalmak egy-egy bejegyzésen belül többször is ismétlődhetnek (pl. házasulandók neve, vallása, foglalkozása; szüleik neve, vallása, foglalkozása; tanúk neve, vallása, foglalkozása).</a:t>
            </a:r>
          </a:p>
          <a:p>
            <a:r>
              <a:rPr lang="hu-HU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hu-HU" dirty="0"/>
          </a:p>
        </p:txBody>
      </p:sp>
      <p:cxnSp>
        <p:nvCxnSpPr>
          <p:cNvPr id="6" name="Egyenes összekötő 5"/>
          <p:cNvCxnSpPr/>
          <p:nvPr/>
        </p:nvCxnSpPr>
        <p:spPr>
          <a:xfrm>
            <a:off x="5796136" y="1268760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1187624" y="1556792"/>
            <a:ext cx="29523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>
            <a:off x="4499992" y="1844824"/>
            <a:ext cx="2304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323528" y="116632"/>
            <a:ext cx="4392488" cy="419646"/>
          </a:xfrm>
        </p:spPr>
        <p:txBody>
          <a:bodyPr/>
          <a:lstStyle/>
          <a:p>
            <a:pPr algn="ctr"/>
            <a:r>
              <a:rPr lang="hu-HU" dirty="0" smtClean="0"/>
              <a:t>Másodpéldányok</a:t>
            </a:r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half" idx="2"/>
          </p:nvPr>
        </p:nvSpPr>
        <p:spPr>
          <a:xfrm>
            <a:off x="457200" y="620688"/>
            <a:ext cx="3178696" cy="5505475"/>
          </a:xfrm>
        </p:spPr>
        <p:txBody>
          <a:bodyPr/>
          <a:lstStyle/>
          <a:p>
            <a:pPr algn="just"/>
            <a:r>
              <a:rPr lang="hu-HU" sz="1800" dirty="0" smtClean="0"/>
              <a:t>.</a:t>
            </a:r>
            <a:endParaRPr lang="hu-HU" sz="1800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1835696" y="980728"/>
            <a:ext cx="6851104" cy="5145435"/>
          </a:xfrm>
        </p:spPr>
        <p:txBody>
          <a:bodyPr/>
          <a:lstStyle/>
          <a:p>
            <a:pPr algn="just"/>
            <a:r>
              <a:rPr lang="hu-HU" sz="2000" dirty="0" smtClean="0"/>
              <a:t>A másodpéldányok formája jellegzetesen eltér az eredeti anyakönyvekétől. Míg az eredeti, gyakran vaskos köteteket folyamatosan vezették, s így azok hosszabb időszakot ölelnek fel, a másodpéldányokat évente készítették.</a:t>
            </a:r>
          </a:p>
          <a:p>
            <a:pPr algn="just"/>
            <a:r>
              <a:rPr lang="hu-HU" sz="2000" dirty="0" smtClean="0"/>
              <a:t>Az eredeti- és másodpéldányok ennél jelentősebb, tartalmi eltérését okozzák az eredeti könyvek utólagos bejegyzései, leggyakrabban a megjegyzés rovatban (</a:t>
            </a:r>
            <a:r>
              <a:rPr lang="hu-HU" sz="2000" dirty="0" err="1" smtClean="0"/>
              <a:t>pl.névváltoztatások</a:t>
            </a:r>
            <a:r>
              <a:rPr lang="hu-HU" sz="2000" dirty="0" smtClean="0"/>
              <a:t>, gyermekek utólagos törvényesítése, házasságkötés feljegyzése a keresztelési anyakönyvben stb.).Hasonló utólagos bejegyzéseket a másodpéldányokban nem, ill. jóval szerényebb mértékben és eredménnyel végeztek .</a:t>
            </a:r>
          </a:p>
          <a:p>
            <a:endParaRPr lang="hu-HU" sz="2000" dirty="0" smtClean="0"/>
          </a:p>
          <a:p>
            <a:endParaRPr lang="hu-HU" dirty="0"/>
          </a:p>
        </p:txBody>
      </p:sp>
      <p:cxnSp>
        <p:nvCxnSpPr>
          <p:cNvPr id="9" name="Egyenes összekötő 8"/>
          <p:cNvCxnSpPr/>
          <p:nvPr/>
        </p:nvCxnSpPr>
        <p:spPr>
          <a:xfrm flipV="1">
            <a:off x="2339752" y="1268760"/>
            <a:ext cx="640871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>
            <a:off x="2267744" y="1628800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>
            <a:off x="7812360" y="2636912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>
            <a:off x="2267744" y="2924944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>
            <a:off x="5508104" y="3789040"/>
            <a:ext cx="30963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 flipV="1">
            <a:off x="2339752" y="4149080"/>
            <a:ext cx="633670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2051720" y="2708920"/>
            <a:ext cx="187220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7740352" y="2420888"/>
            <a:ext cx="79208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Anyakönyvek, nyilvántartások</a:t>
            </a:r>
            <a:endParaRPr lang="hu-HU" dirty="0"/>
          </a:p>
        </p:txBody>
      </p:sp>
      <p:pic>
        <p:nvPicPr>
          <p:cNvPr id="2050" name="Picture 2" descr="C:\Users\Panni\Desktop\matricul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00808"/>
            <a:ext cx="8100392" cy="4896544"/>
          </a:xfrm>
          <a:prstGeom prst="rect">
            <a:avLst/>
          </a:prstGeom>
          <a:noFill/>
        </p:spPr>
      </p:pic>
      <p:sp>
        <p:nvSpPr>
          <p:cNvPr id="4" name="Téglalap 3"/>
          <p:cNvSpPr/>
          <p:nvPr/>
        </p:nvSpPr>
        <p:spPr>
          <a:xfrm>
            <a:off x="1547664" y="2348880"/>
            <a:ext cx="1152128" cy="36004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2051720" y="2708920"/>
            <a:ext cx="1872208" cy="36004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9" name="Egyenes összekötő 8"/>
          <p:cNvCxnSpPr/>
          <p:nvPr/>
        </p:nvCxnSpPr>
        <p:spPr>
          <a:xfrm flipV="1">
            <a:off x="2339752" y="3284984"/>
            <a:ext cx="5112568" cy="7200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>
            <a:off x="7452320" y="4581128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>
            <a:off x="1259632" y="4941168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 flipV="1">
            <a:off x="1259632" y="5517232"/>
            <a:ext cx="7632848" cy="14401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3008313" cy="1162050"/>
          </a:xfrm>
        </p:spPr>
        <p:txBody>
          <a:bodyPr/>
          <a:lstStyle/>
          <a:p>
            <a:pPr algn="ctr"/>
            <a:r>
              <a:rPr lang="hu-HU" dirty="0" smtClean="0"/>
              <a:t>Az anyakönyvezés kezdetei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755576" y="1340768"/>
            <a:ext cx="3312368" cy="4785395"/>
          </a:xfrm>
        </p:spPr>
        <p:txBody>
          <a:bodyPr/>
          <a:lstStyle/>
          <a:p>
            <a:pPr algn="just"/>
            <a:r>
              <a:rPr lang="hu-HU" sz="1800" dirty="0" smtClean="0"/>
              <a:t>Magyarországon a XVI. század elején, az 1515-ben tartott veszprémi egyházmegyei zsinat jelzi az anyakönyvek fejlődésének kezdetét. A rendszeres anyakönyvezést 1563-ban a tridenti zsinaton rendelte el IV. Pius pápa. Szórványos anyakönyvezés itt-ott előfordult e dátum előtt is, pl. római katolikusoknál 1587-től Kassán, 1601-től Pozsonyban stb. A nagy változás 1625-ben következett be, amikor Pázmány Péter esztergomi érsek az V. Pál pápa által kiadott </a:t>
            </a:r>
            <a:r>
              <a:rPr lang="hu-HU" sz="1800" dirty="0" err="1" smtClean="0"/>
              <a:t>Rituale</a:t>
            </a:r>
            <a:r>
              <a:rPr lang="hu-HU" sz="1800" dirty="0" smtClean="0"/>
              <a:t> </a:t>
            </a:r>
            <a:r>
              <a:rPr lang="hu-HU" sz="1800" dirty="0" err="1" smtClean="0"/>
              <a:t>Romanum-ot</a:t>
            </a:r>
            <a:r>
              <a:rPr lang="hu-HU" sz="1800" dirty="0" smtClean="0"/>
              <a:t> az egész országban kötelezővé tette. </a:t>
            </a:r>
            <a:endParaRPr lang="hu-HU" sz="1800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427984" y="273050"/>
            <a:ext cx="4258816" cy="5853113"/>
          </a:xfrm>
        </p:spPr>
        <p:txBody>
          <a:bodyPr/>
          <a:lstStyle/>
          <a:p>
            <a:r>
              <a:rPr lang="hu-HU" sz="2400" dirty="0" smtClean="0"/>
              <a:t>A </a:t>
            </a:r>
            <a:r>
              <a:rPr lang="hu-HU" sz="2400" dirty="0" err="1" smtClean="0"/>
              <a:t>Rituale</a:t>
            </a:r>
            <a:r>
              <a:rPr lang="hu-HU" sz="2400" dirty="0" smtClean="0"/>
              <a:t> </a:t>
            </a:r>
            <a:r>
              <a:rPr lang="hu-HU" sz="2400" dirty="0" err="1" smtClean="0"/>
              <a:t>Romanum</a:t>
            </a:r>
            <a:r>
              <a:rPr lang="hu-HU" sz="2400" dirty="0" smtClean="0"/>
              <a:t> öt féle előjegyzést vezetett be: a keresztelési, házassági és halálozási anyakönyvek mellett külön a bérmálási anyakönyvet, valamint az ún. Status </a:t>
            </a:r>
            <a:r>
              <a:rPr lang="hu-HU" sz="2400" dirty="0" err="1" smtClean="0"/>
              <a:t>Animarum-ot</a:t>
            </a:r>
            <a:r>
              <a:rPr lang="hu-HU" sz="2400" dirty="0" smtClean="0"/>
              <a:t>, amely a húsvéti áldozás időpontjában az egész lakosságot tartalmazta háztartások, illetve családok szerint. A XVII. század folyamán a </a:t>
            </a:r>
            <a:r>
              <a:rPr lang="hu-HU" sz="2400" dirty="0" err="1" smtClean="0"/>
              <a:t>Rituale</a:t>
            </a:r>
            <a:r>
              <a:rPr lang="hu-HU" sz="2400" dirty="0" smtClean="0"/>
              <a:t> </a:t>
            </a:r>
            <a:r>
              <a:rPr lang="hu-HU" sz="2400" dirty="0" err="1" smtClean="0"/>
              <a:t>Romanum-ot</a:t>
            </a:r>
            <a:r>
              <a:rPr lang="hu-HU" sz="2400" dirty="0" smtClean="0"/>
              <a:t> három további kiadásban (1656, 1672, 1692) jelentették meg,</a:t>
            </a:r>
            <a:endParaRPr lang="hu-H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Példányok – 1895 okt.1 előtt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1447800" y="1124744"/>
            <a:ext cx="7239000" cy="5001419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hu-HU" sz="2800" b="1" dirty="0" smtClean="0"/>
              <a:t>Eredeti példányok </a:t>
            </a:r>
            <a:r>
              <a:rPr lang="hu-HU" sz="2800" dirty="0" smtClean="0"/>
              <a:t>az adott helység plébániáján</a:t>
            </a:r>
          </a:p>
          <a:p>
            <a:pPr>
              <a:buFont typeface="Wingdings" pitchFamily="2" charset="2"/>
              <a:buChar char="§"/>
            </a:pPr>
            <a:r>
              <a:rPr lang="hu-HU" sz="2800" dirty="0" smtClean="0"/>
              <a:t>Az 1827:XXIII. tc. viszont elrendelte az egyházi anyakönyvek két példányban történő vezetését, elsősorban biztonsági okokból. </a:t>
            </a:r>
            <a:r>
              <a:rPr lang="hu-HU" sz="2800" b="1" dirty="0" smtClean="0"/>
              <a:t>A másodpéldányokat az illetékes területi levéltárakban őrzik</a:t>
            </a:r>
            <a:r>
              <a:rPr lang="hu-HU" sz="2800" dirty="0" smtClean="0"/>
              <a:t>. </a:t>
            </a:r>
          </a:p>
          <a:p>
            <a:r>
              <a:rPr lang="hu-HU" sz="2800" dirty="0" smtClean="0"/>
              <a:t>és arra is volt példa,hogy ekkortól bizonyos egyházszervezeti  központokban (néhány katolikus püspökségen) is gyűjteni kezdték a másodpéldányokat. 1826-tól kezdődően tehát  az anyakönyvek legalább kettő, de bizonyos helyeken akár három példányban is készülhettek</a:t>
            </a:r>
            <a:r>
              <a:rPr lang="hu-HU" sz="2400" dirty="0" smtClean="0"/>
              <a:t>.</a:t>
            </a:r>
          </a:p>
          <a:p>
            <a:pPr>
              <a:buFont typeface="Wingdings" pitchFamily="2" charset="2"/>
              <a:buChar char="§"/>
            </a:pP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Levéltárban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1043608" y="764704"/>
            <a:ext cx="7643192" cy="5760640"/>
          </a:xfrm>
        </p:spPr>
        <p:txBody>
          <a:bodyPr/>
          <a:lstStyle/>
          <a:p>
            <a:pPr algn="r">
              <a:buFont typeface="Wingdings" pitchFamily="2" charset="2"/>
              <a:buChar char="§"/>
            </a:pPr>
            <a:r>
              <a:rPr lang="hu-HU" b="1" dirty="0" smtClean="0"/>
              <a:t>Mikrofilmen</a:t>
            </a:r>
          </a:p>
          <a:p>
            <a:pPr algn="just">
              <a:buNone/>
            </a:pPr>
            <a:r>
              <a:rPr lang="hu-HU" sz="2400" dirty="0" smtClean="0"/>
              <a:t>A Magyar Országos Levéltár Filmtára filmmásolatban őrzi a mai Magyarország területén található helységek 1895. október 1. előtt keletkezett, a történelmi egyházak - nevezetesen a római katolikus, a görög katolikus, a görög keleti (óhitű, ortodox, pravoszláv), a református (helvét vallásúak), az evangélikus (ágostai hitvallásúak) és az izraelita (zsidó, ezen belül ortodox és neológ) - által vezetett anyakönyveinek mikrofilmfelvételeit. Emellett a Levéltár csekély számban őrzi a baptista, az unitárius és a nazarénus kisegyház, illetve felekezet anyakönyveinek mikrofilmfelvételeit. A Trianon előtti </a:t>
            </a:r>
            <a:r>
              <a:rPr lang="hu-HU" sz="2400" dirty="0" err="1" smtClean="0"/>
              <a:t>országterület</a:t>
            </a:r>
            <a:r>
              <a:rPr lang="hu-HU" sz="2400" dirty="0" smtClean="0"/>
              <a:t> néhány más településéről is vannak mikrofilmezett anyakönyvek: elsősorban a Felvidékről (Csallóközből), a Délvidékről (Bácskából) és az Őrvidékről (Burgenland), de közel sem a teljesség igényével.</a:t>
            </a:r>
          </a:p>
          <a:p>
            <a:pPr>
              <a:buNone/>
            </a:pPr>
            <a:endParaRPr lang="hu-HU" dirty="0" smtClean="0"/>
          </a:p>
          <a:p>
            <a:pPr>
              <a:buFont typeface="Wingdings" pitchFamily="2" charset="2"/>
              <a:buChar char="§"/>
            </a:pPr>
            <a:endParaRPr lang="hu-HU" b="1" dirty="0"/>
          </a:p>
        </p:txBody>
      </p:sp>
      <p:cxnSp>
        <p:nvCxnSpPr>
          <p:cNvPr id="6" name="Egyenes összekötő 5"/>
          <p:cNvCxnSpPr/>
          <p:nvPr/>
        </p:nvCxnSpPr>
        <p:spPr>
          <a:xfrm>
            <a:off x="1187624" y="1700808"/>
            <a:ext cx="7416824" cy="7200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1475656" y="2132856"/>
            <a:ext cx="72008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>
            <a:off x="1547664" y="2420888"/>
            <a:ext cx="7128792" cy="7200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>
            <a:off x="6948264" y="3933056"/>
            <a:ext cx="18002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>
            <a:off x="1475656" y="4293096"/>
            <a:ext cx="4392488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>
            <a:off x="4067944" y="5373216"/>
            <a:ext cx="4536504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>
            <a:off x="1475656" y="5733256"/>
            <a:ext cx="712879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634082"/>
          </a:xfrm>
        </p:spPr>
        <p:txBody>
          <a:bodyPr/>
          <a:lstStyle/>
          <a:p>
            <a:r>
              <a:rPr lang="hu-HU" dirty="0" smtClean="0"/>
              <a:t>Levéltárban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827584" y="764704"/>
            <a:ext cx="8064896" cy="6093296"/>
          </a:xfrm>
        </p:spPr>
        <p:txBody>
          <a:bodyPr/>
          <a:lstStyle/>
          <a:p>
            <a:pPr algn="r">
              <a:buFont typeface="Wingdings" pitchFamily="2" charset="2"/>
              <a:buChar char="§"/>
            </a:pPr>
            <a:r>
              <a:rPr lang="hu-HU" b="1" dirty="0" smtClean="0"/>
              <a:t>Digitalizált anyakönyvek</a:t>
            </a:r>
          </a:p>
          <a:p>
            <a:pPr algn="just"/>
            <a:r>
              <a:rPr lang="hu-HU" sz="2400" dirty="0" smtClean="0"/>
              <a:t>A Magyar Nemzeti Levéltár Országos Levéltára által digitalizált anyakönyvek (mikrofilmszám: A1–A1015) már kikérés nélkül, azonnal elérhetőek a Lángliliom utcai kutatóteremben. </a:t>
            </a:r>
          </a:p>
          <a:p>
            <a:pPr algn="just"/>
            <a:r>
              <a:rPr lang="hu-HU" sz="2400" dirty="0" smtClean="0"/>
              <a:t>A digitális felvételek kizárólag a kutatótermi terminálokon keresztül tekinthetők meg, az interneten keresztül történő elérésükre nincs lehetőség. A digitális felvételekhez az </a:t>
            </a:r>
            <a:r>
              <a:rPr lang="hu-HU" sz="2400" dirty="0" smtClean="0">
                <a:solidFill>
                  <a:schemeClr val="tx1"/>
                </a:solidFill>
                <a:hlinkClick r:id="rId2"/>
              </a:rPr>
              <a:t>Adatbázisok Online / Mikrofilm anyakönyvek adatbázison</a:t>
            </a:r>
            <a:r>
              <a:rPr lang="hu-HU" sz="2400" dirty="0" smtClean="0">
                <a:solidFill>
                  <a:schemeClr val="tx1"/>
                </a:solidFill>
              </a:rPr>
              <a:t> </a:t>
            </a:r>
            <a:r>
              <a:rPr lang="hu-HU" sz="2400" dirty="0" smtClean="0"/>
              <a:t>keresztül férhetnek hozzá kutatóink. A mikrofilmek a vidéki levéltárakba lekérhetők, ill. a digitalizáltak megtekinthetők. </a:t>
            </a:r>
          </a:p>
          <a:p>
            <a:pPr>
              <a:buFont typeface="Wingdings" pitchFamily="2" charset="2"/>
              <a:buChar char="§"/>
            </a:pPr>
            <a:endParaRPr lang="hu-HU" dirty="0"/>
          </a:p>
        </p:txBody>
      </p:sp>
      <p:cxnSp>
        <p:nvCxnSpPr>
          <p:cNvPr id="6" name="Egyenes összekötő 5"/>
          <p:cNvCxnSpPr/>
          <p:nvPr/>
        </p:nvCxnSpPr>
        <p:spPr>
          <a:xfrm>
            <a:off x="1259632" y="2924944"/>
            <a:ext cx="7560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1331640" y="3284984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>
            <a:off x="1331640" y="3645024"/>
            <a:ext cx="74168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>
            <a:off x="5868144" y="4437112"/>
            <a:ext cx="30243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 flipV="1">
            <a:off x="1259632" y="4725144"/>
            <a:ext cx="676875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Példányok – 1895 okt.1 előtt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1447800" y="1124744"/>
            <a:ext cx="7239000" cy="5001419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hu-HU" b="1" dirty="0" smtClean="0"/>
              <a:t>Internetes források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2000" dirty="0" smtClean="0"/>
              <a:t>Az egyházi anyakönyvek fent említett mikrofilmjeit valójában az amerikai mormon egyház készítette el még az 1980-as években, akik meggyőződésből segítik a családok egymásra találását az egész világon. Egy példányt adtak az országos levéltárnak, egyet viszont hazavittek Amerikába, </a:t>
            </a:r>
            <a:r>
              <a:rPr lang="hu-HU" sz="2000" dirty="0" err="1" smtClean="0"/>
              <a:t>beszkennelték</a:t>
            </a:r>
            <a:r>
              <a:rPr lang="hu-HU" sz="2000" dirty="0" smtClean="0"/>
              <a:t> és most önkéntesek segítségével adatbázist építenek belőlük. A </a:t>
            </a:r>
            <a:r>
              <a:rPr lang="hu-HU" sz="2000" dirty="0" err="1" smtClean="0">
                <a:hlinkClick r:id="rId2"/>
              </a:rPr>
              <a:t>www.familysearch.org</a:t>
            </a:r>
            <a:r>
              <a:rPr lang="hu-HU" sz="2000" dirty="0" smtClean="0"/>
              <a:t> oldalon ezekben lehet keresni. A világ számos részéről </a:t>
            </a:r>
            <a:r>
              <a:rPr lang="hu-HU" sz="2000" dirty="0" err="1" smtClean="0"/>
              <a:t>többmillió</a:t>
            </a:r>
            <a:r>
              <a:rPr lang="hu-HU" sz="2000" dirty="0" smtClean="0"/>
              <a:t> bejegyzés van fent, köztük számos magyarországi is. Ezek az adatok azonban –mivel sokszor más országbeli önkéntesen gépelik be őket az egyébként is rosszul olvasható kézírásos formából – nagyon sok pontatlanságot és elírást tartalmaznak. </a:t>
            </a:r>
            <a:endParaRPr lang="hu-HU" sz="2000" dirty="0"/>
          </a:p>
        </p:txBody>
      </p:sp>
      <p:cxnSp>
        <p:nvCxnSpPr>
          <p:cNvPr id="6" name="Egyenes összekötő 5"/>
          <p:cNvCxnSpPr/>
          <p:nvPr/>
        </p:nvCxnSpPr>
        <p:spPr>
          <a:xfrm>
            <a:off x="1907704" y="2276872"/>
            <a:ext cx="2592288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u-HU" dirty="0" smtClean="0"/>
              <a:t>Anyakönyvek keresése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3491880" y="273050"/>
            <a:ext cx="5194920" cy="5853113"/>
          </a:xfrm>
        </p:spPr>
        <p:txBody>
          <a:bodyPr/>
          <a:lstStyle/>
          <a:p>
            <a:r>
              <a:rPr lang="hu-HU" sz="2400" b="1" dirty="0" smtClean="0"/>
              <a:t>Plébánián</a:t>
            </a:r>
          </a:p>
          <a:p>
            <a:r>
              <a:rPr lang="hu-HU" sz="2400" b="1" dirty="0" smtClean="0"/>
              <a:t>Egyházi levéltárban</a:t>
            </a:r>
          </a:p>
          <a:p>
            <a:r>
              <a:rPr lang="hu-HU" sz="2400" b="1" dirty="0" smtClean="0"/>
              <a:t>Állami levéltárban (mikrofilm, digitalizált képanyag)</a:t>
            </a:r>
          </a:p>
          <a:p>
            <a:r>
              <a:rPr lang="hu-HU" sz="2400" b="1" dirty="0" smtClean="0"/>
              <a:t>INTERNET –mormon adatbázis</a:t>
            </a:r>
          </a:p>
          <a:p>
            <a:pPr>
              <a:buNone/>
            </a:pPr>
            <a:r>
              <a:rPr lang="hu-HU" sz="2000" dirty="0" smtClean="0"/>
              <a:t>A </a:t>
            </a:r>
            <a:r>
              <a:rPr lang="hu-HU" sz="2000" dirty="0" err="1" smtClean="0">
                <a:hlinkClick r:id="rId2"/>
              </a:rPr>
              <a:t>FamilySearch.org</a:t>
            </a:r>
            <a:r>
              <a:rPr lang="hu-HU" sz="2000" dirty="0" smtClean="0"/>
              <a:t> </a:t>
            </a:r>
            <a:r>
              <a:rPr lang="hu-HU" sz="2000" dirty="0" err="1" smtClean="0"/>
              <a:t>a</a:t>
            </a:r>
            <a:r>
              <a:rPr lang="hu-HU" sz="2000" dirty="0" smtClean="0"/>
              <a:t> világ egyik legnépszerűbb genealógiai forrásanyaga. A honlapot Az Utolsó Napok Szentjeinek Jézus Krisztus Egyháza szponzorálja, nyilvános és ingyenesen rendelkezésre áll. 1999 májusában indult, és azóta több mint 150 millió ember látogatott el a </a:t>
            </a:r>
            <a:r>
              <a:rPr lang="hu-HU" sz="2000" dirty="0" err="1" smtClean="0"/>
              <a:t>FamilySearch.org</a:t>
            </a:r>
            <a:r>
              <a:rPr lang="hu-HU" sz="2000" dirty="0" smtClean="0"/>
              <a:t>–</a:t>
            </a:r>
            <a:r>
              <a:rPr lang="hu-HU" sz="2000" dirty="0" err="1" smtClean="0"/>
              <a:t>ra</a:t>
            </a:r>
            <a:r>
              <a:rPr lang="hu-HU" sz="2000" dirty="0" smtClean="0"/>
              <a:t>, hogy ismereteket szerezzen az őseiről. A </a:t>
            </a:r>
            <a:r>
              <a:rPr lang="hu-HU" sz="2000" dirty="0" err="1" smtClean="0"/>
              <a:t>FamilySearch</a:t>
            </a:r>
            <a:r>
              <a:rPr lang="hu-HU" sz="2000" dirty="0" smtClean="0"/>
              <a:t> honlapján található feljegyzések nagy része indexelve van, ezért könnyebb keresni bennük. </a:t>
            </a:r>
            <a:endParaRPr lang="hu-HU" sz="2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half" idx="2"/>
          </p:nvPr>
        </p:nvSpPr>
        <p:spPr>
          <a:xfrm>
            <a:off x="1115616" y="260648"/>
            <a:ext cx="7632848" cy="5911552"/>
          </a:xfrm>
        </p:spPr>
        <p:txBody>
          <a:bodyPr/>
          <a:lstStyle/>
          <a:p>
            <a:pPr algn="ctr"/>
            <a:r>
              <a:rPr lang="hu-HU" sz="3200" b="1" dirty="0" smtClean="0"/>
              <a:t>Anyakönyvek vezetése</a:t>
            </a:r>
          </a:p>
          <a:p>
            <a:r>
              <a:rPr lang="hu-HU" sz="2000" b="1" dirty="0" smtClean="0"/>
              <a:t>Nyelvezete:</a:t>
            </a:r>
            <a:r>
              <a:rPr lang="hu-HU" sz="2000" dirty="0" smtClean="0"/>
              <a:t>Az 1985 előtti anyakönyvi bejegyzések nyelve felekezetenként és koronként eltérő volt. </a:t>
            </a:r>
            <a:r>
              <a:rPr lang="hu-HU" sz="2000" i="1" dirty="0" smtClean="0"/>
              <a:t>A római katolikus </a:t>
            </a:r>
            <a:r>
              <a:rPr lang="hu-HU" sz="2000" dirty="0" smtClean="0"/>
              <a:t>anyakönyvek nyelve döntően</a:t>
            </a:r>
          </a:p>
          <a:p>
            <a:r>
              <a:rPr lang="hu-HU" sz="2000" dirty="0" smtClean="0"/>
              <a:t>latin, néhány rövid időszak (pl. 1844-1849,1890-es évek) kivételével, amikor áttértek a magyar nyelvre.</a:t>
            </a:r>
          </a:p>
          <a:p>
            <a:r>
              <a:rPr lang="hu-HU" sz="2000" i="1" dirty="0" smtClean="0"/>
              <a:t>A református </a:t>
            </a:r>
            <a:r>
              <a:rPr lang="hu-HU" sz="2000" dirty="0" smtClean="0"/>
              <a:t>gyülekezetek döntően magyar nyelven anyakönyveztek, annak</a:t>
            </a:r>
          </a:p>
          <a:p>
            <a:r>
              <a:rPr lang="hu-HU" sz="2000" dirty="0" smtClean="0"/>
              <a:t>Ellenére,hogy a latin nyelv használatára különféle szabályzatok is kötelezték volna őket.</a:t>
            </a:r>
          </a:p>
          <a:p>
            <a:r>
              <a:rPr lang="hu-HU" sz="2000" i="1" dirty="0" smtClean="0"/>
              <a:t>Az evangélikus </a:t>
            </a:r>
            <a:r>
              <a:rPr lang="hu-HU" sz="2000" dirty="0" smtClean="0"/>
              <a:t>egyház anyakönyveinél a feudáliskor nyelve alapvetően</a:t>
            </a:r>
          </a:p>
          <a:p>
            <a:r>
              <a:rPr lang="hu-HU" sz="2000" dirty="0" smtClean="0"/>
              <a:t>a latin, a magyarra való áttérés még az 1844-es nyelvtörvényt követően</a:t>
            </a:r>
          </a:p>
          <a:p>
            <a:r>
              <a:rPr lang="hu-HU" sz="2000" dirty="0" smtClean="0"/>
              <a:t>sem volt következetes.</a:t>
            </a:r>
          </a:p>
          <a:p>
            <a:r>
              <a:rPr lang="hu-HU" sz="2000" i="1" dirty="0" smtClean="0"/>
              <a:t>A zsidó </a:t>
            </a:r>
            <a:r>
              <a:rPr lang="hu-HU" sz="2000" dirty="0" smtClean="0"/>
              <a:t>anyakönyveknél a héber, német és magyar nyelv használata is előfordult, a </a:t>
            </a:r>
            <a:r>
              <a:rPr lang="hu-HU" sz="2000" i="1" dirty="0" smtClean="0"/>
              <a:t>görög keleti </a:t>
            </a:r>
            <a:r>
              <a:rPr lang="hu-HU" sz="2000" dirty="0" smtClean="0"/>
              <a:t>egyházi anyakönyvek pedig nagyobb részt szerbül</a:t>
            </a:r>
          </a:p>
          <a:p>
            <a:r>
              <a:rPr lang="hu-HU" sz="2000" dirty="0" smtClean="0"/>
              <a:t>és kisebb részt románul íródtak.</a:t>
            </a:r>
          </a:p>
          <a:p>
            <a:endParaRPr lang="hu-HU" sz="2000" dirty="0" smtClean="0"/>
          </a:p>
          <a:p>
            <a:endParaRPr lang="hu-HU" sz="2000" dirty="0" smtClean="0"/>
          </a:p>
          <a:p>
            <a:endParaRPr lang="hu-HU" sz="2000" dirty="0"/>
          </a:p>
        </p:txBody>
      </p:sp>
      <p:cxnSp>
        <p:nvCxnSpPr>
          <p:cNvPr id="4" name="Egyenes összekötő 3"/>
          <p:cNvCxnSpPr/>
          <p:nvPr/>
        </p:nvCxnSpPr>
        <p:spPr>
          <a:xfrm>
            <a:off x="6372200" y="1124744"/>
            <a:ext cx="208823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5"/>
          <p:cNvCxnSpPr/>
          <p:nvPr/>
        </p:nvCxnSpPr>
        <p:spPr>
          <a:xfrm>
            <a:off x="1259632" y="1484784"/>
            <a:ext cx="2232248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>
            <a:off x="1187624" y="1772816"/>
            <a:ext cx="576064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>
            <a:off x="2123728" y="2132856"/>
            <a:ext cx="792088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>
            <a:off x="3779912" y="1412776"/>
            <a:ext cx="28803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>
            <a:off x="1187624" y="2492896"/>
            <a:ext cx="122413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>
            <a:off x="4644008" y="2492896"/>
            <a:ext cx="64807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2771800" y="2924944"/>
            <a:ext cx="10801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1259632" y="3501008"/>
            <a:ext cx="201622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/>
          <p:nvPr/>
        </p:nvCxnSpPr>
        <p:spPr>
          <a:xfrm>
            <a:off x="1331640" y="3933056"/>
            <a:ext cx="504056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>
            <a:off x="1259632" y="4581128"/>
            <a:ext cx="64807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>
            <a:off x="3635896" y="4653136"/>
            <a:ext cx="244827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>
            <a:off x="2267744" y="4941168"/>
            <a:ext cx="115212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/>
          <p:cNvCxnSpPr/>
          <p:nvPr/>
        </p:nvCxnSpPr>
        <p:spPr>
          <a:xfrm>
            <a:off x="7668344" y="4941168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/>
          <p:nvPr/>
        </p:nvCxnSpPr>
        <p:spPr>
          <a:xfrm>
            <a:off x="1475656" y="5301208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Préselt levelek tervezősablon">
  <a:themeElements>
    <a:clrScheme name="Office-téma 13">
      <a:dk1>
        <a:srgbClr val="000000"/>
      </a:dk1>
      <a:lt1>
        <a:srgbClr val="F1ECD8"/>
      </a:lt1>
      <a:dk2>
        <a:srgbClr val="4F261E"/>
      </a:dk2>
      <a:lt2>
        <a:srgbClr val="777777"/>
      </a:lt2>
      <a:accent1>
        <a:srgbClr val="909082"/>
      </a:accent1>
      <a:accent2>
        <a:srgbClr val="809EA8"/>
      </a:accent2>
      <a:accent3>
        <a:srgbClr val="F7F4E9"/>
      </a:accent3>
      <a:accent4>
        <a:srgbClr val="000000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Office-téma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-té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13">
        <a:dk1>
          <a:srgbClr val="000000"/>
        </a:dk1>
        <a:lt1>
          <a:srgbClr val="F1ECD8"/>
        </a:lt1>
        <a:dk2>
          <a:srgbClr val="4F261E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F7F4E9"/>
        </a:accent3>
        <a:accent4>
          <a:srgbClr val="000000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Préselt levelek tervezősablon</Template>
  <TotalTime>409</TotalTime>
  <Words>785</Words>
  <Application>Microsoft Office PowerPoint</Application>
  <PresentationFormat>Diavetítés a képernyőre (4:3 oldalarány)</PresentationFormat>
  <Paragraphs>45</Paragraphs>
  <Slides>11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Préselt levelek tervezősablon</vt:lpstr>
      <vt:lpstr>Anyakönyvek</vt:lpstr>
      <vt:lpstr>Anyakönyvek, nyilvántartások</vt:lpstr>
      <vt:lpstr>Az anyakönyvezés kezdetei</vt:lpstr>
      <vt:lpstr>Példányok – 1895 okt.1 előtt</vt:lpstr>
      <vt:lpstr>Levéltárban</vt:lpstr>
      <vt:lpstr>Levéltárban</vt:lpstr>
      <vt:lpstr>Példányok – 1895 okt.1 előtt</vt:lpstr>
      <vt:lpstr>Anyakönyvek keresése</vt:lpstr>
      <vt:lpstr>9. dia</vt:lpstr>
      <vt:lpstr>Anyakönyvek formailag</vt:lpstr>
      <vt:lpstr>Másodpéldányok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Okosságok</dc:title>
  <dc:creator>Panni</dc:creator>
  <cp:lastModifiedBy>Panni</cp:lastModifiedBy>
  <cp:revision>44</cp:revision>
  <dcterms:created xsi:type="dcterms:W3CDTF">2016-11-13T19:13:42Z</dcterms:created>
  <dcterms:modified xsi:type="dcterms:W3CDTF">2018-02-09T19:59:33Z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TC100690481038</vt:lpwstr>
  </property>
</Properties>
</file>