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6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B62653-F044-43D7-B065-BD13CD0912FD}" type="datetimeFigureOut">
              <a:rPr lang="hu-HU" smtClean="0"/>
              <a:pPr/>
              <a:t>2018.01.26.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B5C609-CE9E-46A3-8BA1-513576F2F620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B5C609-CE9E-46A3-8BA1-513576F2F620}" type="slidenum">
              <a:rPr lang="hu-HU" smtClean="0"/>
              <a:pPr/>
              <a:t>9</a:t>
            </a:fld>
            <a:endParaRPr 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1143000"/>
            <a:ext cx="7467600" cy="1470025"/>
          </a:xfrm>
        </p:spPr>
        <p:txBody>
          <a:bodyPr anchor="b"/>
          <a:lstStyle>
            <a:lvl1pPr algn="r"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362200" y="3048000"/>
            <a:ext cx="6400800" cy="1752600"/>
          </a:xfrm>
        </p:spPr>
        <p:txBody>
          <a:bodyPr/>
          <a:lstStyle>
            <a:lvl1pPr marL="0" indent="0" algn="r">
              <a:buFontTx/>
              <a:buNone/>
              <a:defRPr/>
            </a:lvl1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716133A9-E2BC-43AE-8C07-1BA42008FE15}" type="datetimeFigureOut">
              <a:rPr lang="hu-HU" smtClean="0"/>
              <a:pPr/>
              <a:t>2018.01.26.</a:t>
            </a:fld>
            <a:endParaRPr lang="hu-HU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1706564-8254-475E-8FD4-7976E0859D5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16133A9-E2BC-43AE-8C07-1BA42008FE15}" type="datetimeFigureOut">
              <a:rPr lang="hu-HU" smtClean="0"/>
              <a:pPr/>
              <a:t>2018.01.26.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706564-8254-475E-8FD4-7976E0859D5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858000" y="274638"/>
            <a:ext cx="18288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1371600" y="274638"/>
            <a:ext cx="53340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16133A9-E2BC-43AE-8C07-1BA42008FE15}" type="datetimeFigureOut">
              <a:rPr lang="hu-HU" smtClean="0"/>
              <a:pPr/>
              <a:t>2018.01.26.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706564-8254-475E-8FD4-7976E0859D5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16133A9-E2BC-43AE-8C07-1BA42008FE15}" type="datetimeFigureOut">
              <a:rPr lang="hu-HU" smtClean="0"/>
              <a:pPr/>
              <a:t>2018.01.26.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706564-8254-475E-8FD4-7976E0859D5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16133A9-E2BC-43AE-8C07-1BA42008FE15}" type="datetimeFigureOut">
              <a:rPr lang="hu-HU" smtClean="0"/>
              <a:pPr/>
              <a:t>2018.01.26.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706564-8254-475E-8FD4-7976E0859D5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1447800" y="1600200"/>
            <a:ext cx="35433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5143500" y="1600200"/>
            <a:ext cx="35433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16133A9-E2BC-43AE-8C07-1BA42008FE15}" type="datetimeFigureOut">
              <a:rPr lang="hu-HU" smtClean="0"/>
              <a:pPr/>
              <a:t>2018.01.26.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706564-8254-475E-8FD4-7976E0859D5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16133A9-E2BC-43AE-8C07-1BA42008FE15}" type="datetimeFigureOut">
              <a:rPr lang="hu-HU" smtClean="0"/>
              <a:pPr/>
              <a:t>2018.01.26.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706564-8254-475E-8FD4-7976E0859D5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16133A9-E2BC-43AE-8C07-1BA42008FE15}" type="datetimeFigureOut">
              <a:rPr lang="hu-HU" smtClean="0"/>
              <a:pPr/>
              <a:t>2018.01.26.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706564-8254-475E-8FD4-7976E0859D5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16133A9-E2BC-43AE-8C07-1BA42008FE15}" type="datetimeFigureOut">
              <a:rPr lang="hu-HU" smtClean="0"/>
              <a:pPr/>
              <a:t>2018.01.26.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706564-8254-475E-8FD4-7976E0859D5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16133A9-E2BC-43AE-8C07-1BA42008FE15}" type="datetimeFigureOut">
              <a:rPr lang="hu-HU" smtClean="0"/>
              <a:pPr/>
              <a:t>2018.01.26.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706564-8254-475E-8FD4-7976E0859D5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16133A9-E2BC-43AE-8C07-1BA42008FE15}" type="datetimeFigureOut">
              <a:rPr lang="hu-HU" smtClean="0"/>
              <a:pPr/>
              <a:t>2018.01.26.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706564-8254-475E-8FD4-7976E0859D5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274638"/>
            <a:ext cx="7315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Mintacím szerkesztése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47800" y="1600200"/>
            <a:ext cx="72390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447800" y="6245225"/>
            <a:ext cx="1905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fld id="{716133A9-E2BC-43AE-8C07-1BA42008FE15}" type="datetimeFigureOut">
              <a:rPr lang="hu-HU" smtClean="0"/>
              <a:pPr/>
              <a:t>2018.01.26.</a:t>
            </a:fld>
            <a:endParaRPr lang="hu-H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05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endParaRPr lang="hu-H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fld id="{21706564-8254-475E-8FD4-7976E0859D5F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2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2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UTÓNÉV- KERESZTNÉV</a:t>
            </a:r>
            <a:br>
              <a:rPr lang="hu-HU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Keresztnevek az anyakönyvekben</a:t>
            </a:r>
            <a:br>
              <a:rPr lang="hu-HU" dirty="0" smtClean="0"/>
            </a:br>
            <a:r>
              <a:rPr lang="hu-HU" dirty="0" smtClean="0"/>
              <a:t>latinul - magyarul</a:t>
            </a:r>
            <a:endParaRPr lang="hu-HU" dirty="0"/>
          </a:p>
        </p:txBody>
      </p:sp>
      <p:sp>
        <p:nvSpPr>
          <p:cNvPr id="5" name="Szövegdoboz 4"/>
          <p:cNvSpPr txBox="1"/>
          <p:nvPr/>
        </p:nvSpPr>
        <p:spPr>
          <a:xfrm>
            <a:off x="755576" y="6165304"/>
            <a:ext cx="21386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err="1" smtClean="0">
                <a:solidFill>
                  <a:schemeClr val="bg1">
                    <a:lumMod val="50000"/>
                  </a:schemeClr>
                </a:solidFill>
              </a:rPr>
              <a:t>multkutato.hu</a:t>
            </a:r>
            <a:endParaRPr lang="hu-HU" sz="24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 18. </a:t>
            </a:r>
            <a:r>
              <a:rPr lang="hu-HU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századi katolikus </a:t>
            </a:r>
            <a:r>
              <a:rPr lang="hu-HU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névanyag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4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A római katolikus férfikeresztnevek eredet szerinti csoportosítása alapján érzékelhető, hogy a 18. század első felében magas volt a bibliai eredetű (együtt az ó- és újszövetségi nevek) mennyisége. Később egyre több olyan keresztnevet adtak, amely a védőszent nevéhez kapcsolta az újszülött nevét. </a:t>
            </a:r>
          </a:p>
          <a:p>
            <a:r>
              <a:rPr lang="hu-HU" sz="24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A 18. század során a katolikus névanyagba hatféle ószövetségi eredetű név került be: </a:t>
            </a:r>
          </a:p>
          <a:p>
            <a:r>
              <a:rPr lang="hu-HU" sz="2400" b="1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Mihály, Ádám, Sámuel, Dániel, Dávid, Gábor</a:t>
            </a:r>
            <a:endParaRPr lang="hu-HU" sz="24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  <a:p>
            <a:r>
              <a:rPr lang="hu-HU" sz="24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Az Újszövetségből származó nevek :</a:t>
            </a:r>
          </a:p>
          <a:p>
            <a:r>
              <a:rPr lang="hu-HU" sz="2400" b="1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János, István, András, Pál, Péter, József, Mátyás, Tamás, Jakab, Fülöp, Simon.</a:t>
            </a:r>
            <a:r>
              <a:rPr lang="hu-HU" sz="24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Elsősorban az apostolok nevét adták a gyermeknek. </a:t>
            </a:r>
            <a:endParaRPr lang="hu-HU" sz="2400" dirty="0"/>
          </a:p>
        </p:txBody>
      </p:sp>
      <p:sp>
        <p:nvSpPr>
          <p:cNvPr id="4" name="Téglalap 3"/>
          <p:cNvSpPr/>
          <p:nvPr/>
        </p:nvSpPr>
        <p:spPr>
          <a:xfrm>
            <a:off x="179512" y="6237312"/>
            <a:ext cx="14333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multkutato.hu</a:t>
            </a:r>
            <a:endParaRPr lang="hu-HU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Keresztnévadási szokások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hu-HU" sz="24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A női keresztnévadás színtelenebb, mint a férfiaké. A század során az összesített adatok szerint 39-féle keresztnevet adtak a leánygyermekeknek, ellentétben az 56-féle férfikeresztnévvel. </a:t>
            </a:r>
          </a:p>
          <a:p>
            <a:pPr algn="just"/>
            <a:r>
              <a:rPr lang="hu-HU" sz="24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Ez a szám felekezetenként még tovább csökkent: </a:t>
            </a:r>
          </a:p>
          <a:p>
            <a:pPr algn="just"/>
            <a:r>
              <a:rPr lang="hu-HU" sz="24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az evangélikusoknál 30-félét, a katolikusoknál 29-félét, és a reformátusoknál 18-féle keresztnevet kaptak az újszülöttek a keresztségben a száz év alatt.</a:t>
            </a:r>
          </a:p>
          <a:p>
            <a:pPr algn="just"/>
            <a:r>
              <a:rPr lang="hu-HU" sz="24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Azokon a vidékeken azonban, ahol német betelepült lakosság is élt, már az 1600-as évek végétől, 1700-as évek elejétől fokozódó intenzitással megjelent a kettős, hármas keresztnévadás divatja</a:t>
            </a:r>
            <a:r>
              <a:rPr lang="hu-HU" sz="20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.</a:t>
            </a:r>
            <a:endParaRPr lang="hu-HU" sz="2000" dirty="0"/>
          </a:p>
        </p:txBody>
      </p:sp>
      <p:sp>
        <p:nvSpPr>
          <p:cNvPr id="4" name="Téglalap 3"/>
          <p:cNvSpPr/>
          <p:nvPr/>
        </p:nvSpPr>
        <p:spPr>
          <a:xfrm>
            <a:off x="0" y="6165304"/>
            <a:ext cx="19991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hu-HU" sz="2400" dirty="0" smtClean="0">
                <a:solidFill>
                  <a:srgbClr val="F1ECD8">
                    <a:lumMod val="50000"/>
                  </a:srgbClr>
                </a:solidFill>
              </a:rPr>
              <a:t>  </a:t>
            </a:r>
            <a:r>
              <a:rPr lang="hu-HU" sz="2400" dirty="0" err="1" smtClean="0">
                <a:solidFill>
                  <a:srgbClr val="F1ECD8">
                    <a:lumMod val="50000"/>
                  </a:srgbClr>
                </a:solidFill>
              </a:rPr>
              <a:t>multkutato.hu</a:t>
            </a:r>
            <a:endParaRPr lang="hu-HU" sz="2400" dirty="0">
              <a:solidFill>
                <a:srgbClr val="F1ECD8">
                  <a:lumMod val="50000"/>
                </a:srgb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36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hu-HU" sz="36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hu-HU" sz="36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hu-HU" sz="36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hu-HU" sz="32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LATIN KERESZTNEVEK</a:t>
            </a:r>
            <a:br>
              <a:rPr lang="hu-HU" sz="32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hu-HU" sz="32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hu-HU" sz="32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MAGYAR </a:t>
            </a:r>
            <a:r>
              <a:rPr lang="hu-HU" sz="32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MEGFELELŐI       </a:t>
            </a:r>
            <a:r>
              <a:rPr lang="hu-HU" sz="60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</a:t>
            </a:r>
            <a:r>
              <a:rPr lang="hu-HU" sz="6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hu-HU" sz="6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hu-HU" sz="6000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</p:nvPr>
        </p:nvGraphicFramePr>
        <p:xfrm>
          <a:off x="1447800" y="1916831"/>
          <a:ext cx="7239000" cy="3383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19500"/>
                <a:gridCol w="3619500"/>
              </a:tblGrid>
              <a:tr h="3066648">
                <a:tc>
                  <a:txBody>
                    <a:bodyPr/>
                    <a:lstStyle/>
                    <a:p>
                      <a:r>
                        <a:rPr lang="hu-HU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Acacius</a:t>
                      </a:r>
                      <a:r>
                        <a:rPr lang="hu-H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– Ákos</a:t>
                      </a:r>
                      <a:br>
                        <a:rPr lang="hu-H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hu-HU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Adalbertus</a:t>
                      </a:r>
                      <a:r>
                        <a:rPr lang="hu-H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– Béla</a:t>
                      </a:r>
                      <a:br>
                        <a:rPr lang="hu-H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hu-HU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Adamus</a:t>
                      </a:r>
                      <a:r>
                        <a:rPr lang="hu-H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– Ádám</a:t>
                      </a:r>
                      <a:br>
                        <a:rPr lang="hu-H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hu-HU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Adolphus</a:t>
                      </a:r>
                      <a:r>
                        <a:rPr lang="hu-H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– Adolf</a:t>
                      </a:r>
                      <a:br>
                        <a:rPr lang="hu-H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hu-HU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Aemilius</a:t>
                      </a:r>
                      <a:r>
                        <a:rPr lang="hu-H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– Emil</a:t>
                      </a:r>
                      <a:br>
                        <a:rPr lang="hu-H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hu-HU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Agidius</a:t>
                      </a:r>
                      <a:r>
                        <a:rPr lang="hu-H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– Egyed</a:t>
                      </a:r>
                      <a:br>
                        <a:rPr lang="hu-H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hu-HU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Aladarus</a:t>
                      </a:r>
                      <a:r>
                        <a:rPr lang="hu-H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– Aladár</a:t>
                      </a:r>
                      <a:br>
                        <a:rPr lang="hu-H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hu-HU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Albertus</a:t>
                      </a:r>
                      <a:r>
                        <a:rPr lang="hu-H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– Albert</a:t>
                      </a:r>
                      <a:br>
                        <a:rPr lang="hu-H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hu-HU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Albinus</a:t>
                      </a:r>
                      <a:r>
                        <a:rPr lang="hu-H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– Albin</a:t>
                      </a:r>
                      <a:br>
                        <a:rPr lang="hu-H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hu-H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Alexander – Sándor</a:t>
                      </a:r>
                      <a:br>
                        <a:rPr lang="hu-H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Alexius</a:t>
                      </a:r>
                      <a:r>
                        <a:rPr lang="hu-H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– Elek</a:t>
                      </a:r>
                      <a:br>
                        <a:rPr lang="hu-H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hu-HU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Alfredus</a:t>
                      </a:r>
                      <a:r>
                        <a:rPr lang="hu-H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– Alfréd</a:t>
                      </a:r>
                      <a:br>
                        <a:rPr lang="hu-H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hu-HU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Aloysius</a:t>
                      </a:r>
                      <a:r>
                        <a:rPr lang="hu-H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– Alajos</a:t>
                      </a:r>
                      <a:br>
                        <a:rPr lang="hu-H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hu-HU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Ambrosius</a:t>
                      </a:r>
                      <a:r>
                        <a:rPr lang="hu-H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– Ambrus</a:t>
                      </a:r>
                      <a:br>
                        <a:rPr lang="hu-H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hu-HU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Anastasius</a:t>
                      </a:r>
                      <a:r>
                        <a:rPr lang="hu-H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– Anasztáz</a:t>
                      </a:r>
                      <a:br>
                        <a:rPr lang="hu-H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hu-H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Andreas – András</a:t>
                      </a:r>
                      <a:br>
                        <a:rPr lang="hu-H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hu-HU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Andronicus</a:t>
                      </a:r>
                      <a:r>
                        <a:rPr lang="hu-H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– Andor</a:t>
                      </a:r>
                      <a:br>
                        <a:rPr lang="hu-H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hu-H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Antonius – Antal</a:t>
                      </a:r>
                      <a:br>
                        <a:rPr lang="hu-H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hu-H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u-HU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Arnoldus</a:t>
                      </a:r>
                      <a:r>
                        <a:rPr lang="hu-H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– Arnold</a:t>
                      </a:r>
                      <a:br>
                        <a:rPr lang="hu-H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hu-HU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Athanasius</a:t>
                      </a:r>
                      <a:r>
                        <a:rPr lang="hu-H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– Atanáz</a:t>
                      </a:r>
                      <a:br>
                        <a:rPr lang="hu-H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hu-H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Augustinus – Ágoston</a:t>
                      </a:r>
                      <a:br>
                        <a:rPr lang="hu-H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endParaRPr lang="hu-H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1403648" y="6245225"/>
            <a:ext cx="7056784" cy="476250"/>
          </a:xfrm>
        </p:spPr>
        <p:txBody>
          <a:bodyPr/>
          <a:lstStyle/>
          <a:p>
            <a:r>
              <a:rPr lang="hu-HU" dirty="0" smtClean="0"/>
              <a:t>A Kalocsai Főegyházmegyei Levéltár kiadványa alapján:http://</a:t>
            </a:r>
            <a:r>
              <a:rPr lang="hu-HU" dirty="0" err="1" smtClean="0"/>
              <a:t>archivum.asztrik.hu</a:t>
            </a:r>
            <a:r>
              <a:rPr lang="hu-HU" dirty="0" smtClean="0"/>
              <a:t>/?q=oldal/</a:t>
            </a:r>
            <a:r>
              <a:rPr lang="hu-HU" dirty="0" err="1" smtClean="0"/>
              <a:t>latin-keresztnevek-magyar-megfeleloi</a:t>
            </a:r>
            <a:endParaRPr lang="hu-HU" dirty="0"/>
          </a:p>
        </p:txBody>
      </p:sp>
      <p:sp>
        <p:nvSpPr>
          <p:cNvPr id="6" name="Téglalap 5"/>
          <p:cNvSpPr/>
          <p:nvPr/>
        </p:nvSpPr>
        <p:spPr>
          <a:xfrm>
            <a:off x="0" y="6309320"/>
            <a:ext cx="14333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multkutato.hu</a:t>
            </a:r>
            <a:endParaRPr lang="hu-HU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27584" y="0"/>
            <a:ext cx="7859216" cy="1268760"/>
          </a:xfrm>
        </p:spPr>
        <p:txBody>
          <a:bodyPr/>
          <a:lstStyle/>
          <a:p>
            <a:r>
              <a:rPr lang="hu-HU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hu-HU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hu-HU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hu-HU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hu-HU" sz="32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LATIN KERESZTNEVEK  MAGYAR MEGFELELŐI   </a:t>
            </a:r>
            <a:r>
              <a:rPr lang="hu-HU" sz="60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B - C     </a:t>
            </a:r>
            <a:r>
              <a:rPr lang="hu-HU" sz="8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hu-HU" sz="8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hu-HU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</p:nvPr>
        </p:nvGraphicFramePr>
        <p:xfrm>
          <a:off x="1259632" y="1737360"/>
          <a:ext cx="7239000" cy="484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19500"/>
                <a:gridCol w="3619500"/>
              </a:tblGrid>
              <a:tr h="4226906">
                <a:tc>
                  <a:txBody>
                    <a:bodyPr/>
                    <a:lstStyle/>
                    <a:p>
                      <a:r>
                        <a:rPr lang="hu-HU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Balthasar</a:t>
                      </a:r>
                      <a:r>
                        <a:rPr lang="hu-H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– Boldizsár/Baltazár</a:t>
                      </a:r>
                      <a:br>
                        <a:rPr lang="hu-H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hu-HU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Basilius</a:t>
                      </a:r>
                      <a:r>
                        <a:rPr lang="hu-H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– Bazil</a:t>
                      </a:r>
                      <a:br>
                        <a:rPr lang="hu-H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hu-HU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Bartholomeus</a:t>
                      </a:r>
                      <a:r>
                        <a:rPr lang="hu-H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– Bertalan</a:t>
                      </a:r>
                      <a:br>
                        <a:rPr lang="hu-H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hu-HU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Benedictus</a:t>
                      </a:r>
                      <a:r>
                        <a:rPr lang="hu-H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– Benedek</a:t>
                      </a:r>
                      <a:br>
                        <a:rPr lang="hu-H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hu-HU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Bernardus</a:t>
                      </a:r>
                      <a:r>
                        <a:rPr lang="hu-H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hu-HU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Bernardinus</a:t>
                      </a:r>
                      <a:r>
                        <a:rPr lang="hu-H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- Bernát</a:t>
                      </a:r>
                      <a:br>
                        <a:rPr lang="hu-H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hu-HU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Blasius</a:t>
                      </a:r>
                      <a:r>
                        <a:rPr lang="hu-H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– Balázs</a:t>
                      </a:r>
                    </a:p>
                    <a:p>
                      <a:r>
                        <a:rPr lang="hu-HU" sz="18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Balthasar</a:t>
                      </a:r>
                      <a:r>
                        <a:rPr lang="hu-H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 – Boldizsár/Baltazár</a:t>
                      </a:r>
                      <a:br>
                        <a:rPr lang="hu-HU" sz="1800" dirty="0" smtClean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hu-HU" sz="18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Basilius</a:t>
                      </a:r>
                      <a:r>
                        <a:rPr lang="hu-H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 – Bazil</a:t>
                      </a:r>
                      <a:br>
                        <a:rPr lang="hu-HU" sz="1800" dirty="0" smtClean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hu-HU" sz="18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Bartholomeus</a:t>
                      </a:r>
                      <a:r>
                        <a:rPr lang="hu-H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 – Bertalan</a:t>
                      </a:r>
                      <a:br>
                        <a:rPr lang="hu-HU" sz="1800" dirty="0" smtClean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hu-HU" sz="18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Benedictus</a:t>
                      </a:r>
                      <a:r>
                        <a:rPr lang="hu-H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 – Benedek</a:t>
                      </a:r>
                      <a:br>
                        <a:rPr lang="hu-HU" sz="1800" dirty="0" smtClean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hu-HU" sz="18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Bernardus</a:t>
                      </a:r>
                      <a:r>
                        <a:rPr lang="hu-H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hu-HU" sz="18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Bernardinus</a:t>
                      </a:r>
                      <a:r>
                        <a:rPr lang="hu-H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 - Bernát</a:t>
                      </a:r>
                      <a:br>
                        <a:rPr lang="hu-HU" sz="1800" dirty="0" smtClean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hu-HU" sz="18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Blasius</a:t>
                      </a:r>
                      <a:r>
                        <a:rPr lang="hu-H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 – Balázs</a:t>
                      </a:r>
                    </a:p>
                    <a:p>
                      <a:r>
                        <a:rPr lang="hu-HU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Carolus</a:t>
                      </a:r>
                      <a:r>
                        <a:rPr lang="hu-H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– Károly</a:t>
                      </a:r>
                      <a:br>
                        <a:rPr lang="hu-H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hu-HU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Casimirus</a:t>
                      </a:r>
                      <a:r>
                        <a:rPr lang="hu-H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– Kázmér</a:t>
                      </a:r>
                      <a:br>
                        <a:rPr lang="hu-H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hu-HU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Christianus</a:t>
                      </a:r>
                      <a:r>
                        <a:rPr lang="hu-H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– Krisztián/Keresztély</a:t>
                      </a:r>
                      <a:br>
                        <a:rPr lang="hu-H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200" dirty="0"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hu-HU" sz="12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hu-HU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Christophorus</a:t>
                      </a:r>
                      <a:r>
                        <a:rPr lang="hu-H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– Kristóf</a:t>
                      </a:r>
                      <a:br>
                        <a:rPr lang="hu-H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hu-HU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Chrysostomus</a:t>
                      </a:r>
                      <a:r>
                        <a:rPr lang="hu-H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– Krizosztom</a:t>
                      </a:r>
                    </a:p>
                    <a:p>
                      <a:r>
                        <a:rPr lang="hu-HU" sz="1800" dirty="0" err="1" smtClean="0">
                          <a:latin typeface="Garamond" pitchFamily="18" charset="0"/>
                          <a:ea typeface="Times New Roman"/>
                          <a:cs typeface="Times New Roman"/>
                        </a:rPr>
                        <a:t>Carolus</a:t>
                      </a:r>
                      <a:r>
                        <a:rPr lang="hu-HU" sz="1800" dirty="0" smtClean="0">
                          <a:latin typeface="Garamond" pitchFamily="18" charset="0"/>
                          <a:ea typeface="Times New Roman"/>
                          <a:cs typeface="Times New Roman"/>
                        </a:rPr>
                        <a:t> – Károly</a:t>
                      </a:r>
                      <a:br>
                        <a:rPr lang="hu-HU" sz="1800" dirty="0" smtClean="0">
                          <a:latin typeface="Garamond" pitchFamily="18" charset="0"/>
                          <a:ea typeface="Times New Roman"/>
                          <a:cs typeface="Times New Roman"/>
                        </a:rPr>
                      </a:br>
                      <a:r>
                        <a:rPr lang="hu-HU" sz="1800" dirty="0" err="1" smtClean="0">
                          <a:latin typeface="Garamond" pitchFamily="18" charset="0"/>
                          <a:ea typeface="Times New Roman"/>
                          <a:cs typeface="Times New Roman"/>
                        </a:rPr>
                        <a:t>Casimirus</a:t>
                      </a:r>
                      <a:r>
                        <a:rPr lang="hu-HU" sz="1800" dirty="0" smtClean="0">
                          <a:latin typeface="Garamond" pitchFamily="18" charset="0"/>
                          <a:ea typeface="Times New Roman"/>
                          <a:cs typeface="Times New Roman"/>
                        </a:rPr>
                        <a:t> – Kázmér</a:t>
                      </a:r>
                      <a:endParaRPr lang="hu-HU" dirty="0" smtClean="0"/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err="1" smtClean="0">
                          <a:latin typeface="Garamond" pitchFamily="18" charset="0"/>
                          <a:ea typeface="Times New Roman"/>
                          <a:cs typeface="Times New Roman"/>
                        </a:rPr>
                        <a:t>Christianus</a:t>
                      </a:r>
                      <a:r>
                        <a:rPr lang="hu-HU" sz="1800" dirty="0" smtClean="0">
                          <a:latin typeface="Garamond" pitchFamily="18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hu-HU" sz="1800" dirty="0">
                          <a:latin typeface="Garamond" pitchFamily="18" charset="0"/>
                          <a:ea typeface="Times New Roman"/>
                          <a:cs typeface="Times New Roman"/>
                        </a:rPr>
                        <a:t>– Krisztián/Keresztély</a:t>
                      </a:r>
                      <a:br>
                        <a:rPr lang="hu-HU" sz="1800" dirty="0">
                          <a:latin typeface="Garamond" pitchFamily="18" charset="0"/>
                          <a:ea typeface="Times New Roman"/>
                          <a:cs typeface="Times New Roman"/>
                        </a:rPr>
                      </a:br>
                      <a:r>
                        <a:rPr lang="hu-HU" sz="1800" dirty="0" err="1">
                          <a:latin typeface="Garamond" pitchFamily="18" charset="0"/>
                          <a:ea typeface="Times New Roman"/>
                          <a:cs typeface="Times New Roman"/>
                        </a:rPr>
                        <a:t>Christophorus</a:t>
                      </a:r>
                      <a:r>
                        <a:rPr lang="hu-HU" sz="1800" dirty="0">
                          <a:latin typeface="Garamond" pitchFamily="18" charset="0"/>
                          <a:ea typeface="Times New Roman"/>
                          <a:cs typeface="Times New Roman"/>
                        </a:rPr>
                        <a:t> – Kristóf</a:t>
                      </a:r>
                      <a:br>
                        <a:rPr lang="hu-HU" sz="1800" dirty="0">
                          <a:latin typeface="Garamond" pitchFamily="18" charset="0"/>
                          <a:ea typeface="Times New Roman"/>
                          <a:cs typeface="Times New Roman"/>
                        </a:rPr>
                      </a:br>
                      <a:r>
                        <a:rPr lang="hu-HU" sz="1800" dirty="0" err="1">
                          <a:latin typeface="Garamond" pitchFamily="18" charset="0"/>
                          <a:ea typeface="Times New Roman"/>
                          <a:cs typeface="Times New Roman"/>
                        </a:rPr>
                        <a:t>Chrysostomus</a:t>
                      </a:r>
                      <a:r>
                        <a:rPr lang="hu-HU" sz="1800" dirty="0">
                          <a:latin typeface="Garamond" pitchFamily="18" charset="0"/>
                          <a:ea typeface="Times New Roman"/>
                          <a:cs typeface="Times New Roman"/>
                        </a:rPr>
                        <a:t> – Krizosztom</a:t>
                      </a:r>
                      <a:br>
                        <a:rPr lang="hu-HU" sz="1800" dirty="0">
                          <a:latin typeface="Garamond" pitchFamily="18" charset="0"/>
                          <a:ea typeface="Times New Roman"/>
                          <a:cs typeface="Times New Roman"/>
                        </a:rPr>
                      </a:br>
                      <a:r>
                        <a:rPr lang="hu-HU" sz="1800" dirty="0" err="1">
                          <a:latin typeface="Garamond" pitchFamily="18" charset="0"/>
                          <a:ea typeface="Times New Roman"/>
                          <a:cs typeface="Times New Roman"/>
                        </a:rPr>
                        <a:t>Clemens</a:t>
                      </a:r>
                      <a:r>
                        <a:rPr lang="hu-HU" sz="1800" dirty="0">
                          <a:latin typeface="Garamond" pitchFamily="18" charset="0"/>
                          <a:ea typeface="Times New Roman"/>
                          <a:cs typeface="Times New Roman"/>
                        </a:rPr>
                        <a:t> – Kelemen</a:t>
                      </a:r>
                      <a:br>
                        <a:rPr lang="hu-HU" sz="1800" dirty="0">
                          <a:latin typeface="Garamond" pitchFamily="18" charset="0"/>
                          <a:ea typeface="Times New Roman"/>
                          <a:cs typeface="Times New Roman"/>
                        </a:rPr>
                      </a:br>
                      <a:r>
                        <a:rPr lang="hu-HU" sz="1800" dirty="0" err="1">
                          <a:latin typeface="Garamond" pitchFamily="18" charset="0"/>
                          <a:ea typeface="Times New Roman"/>
                          <a:cs typeface="Times New Roman"/>
                        </a:rPr>
                        <a:t>Colomannus</a:t>
                      </a:r>
                      <a:r>
                        <a:rPr lang="hu-HU" sz="1800" dirty="0">
                          <a:latin typeface="Garamond" pitchFamily="18" charset="0"/>
                          <a:ea typeface="Times New Roman"/>
                          <a:cs typeface="Times New Roman"/>
                        </a:rPr>
                        <a:t> – Kálmán</a:t>
                      </a:r>
                      <a:br>
                        <a:rPr lang="hu-HU" sz="1800" dirty="0">
                          <a:latin typeface="Garamond" pitchFamily="18" charset="0"/>
                          <a:ea typeface="Times New Roman"/>
                          <a:cs typeface="Times New Roman"/>
                        </a:rPr>
                      </a:br>
                      <a:r>
                        <a:rPr lang="hu-HU" sz="1800" dirty="0" err="1">
                          <a:latin typeface="Garamond" pitchFamily="18" charset="0"/>
                          <a:ea typeface="Times New Roman"/>
                          <a:cs typeface="Times New Roman"/>
                        </a:rPr>
                        <a:t>Conradus</a:t>
                      </a:r>
                      <a:r>
                        <a:rPr lang="hu-HU" sz="1800" dirty="0">
                          <a:latin typeface="Garamond" pitchFamily="18" charset="0"/>
                          <a:ea typeface="Times New Roman"/>
                          <a:cs typeface="Times New Roman"/>
                        </a:rPr>
                        <a:t> – </a:t>
                      </a:r>
                      <a:r>
                        <a:rPr lang="hu-HU" sz="1800" dirty="0" smtClean="0">
                          <a:latin typeface="Garamond" pitchFamily="18" charset="0"/>
                          <a:ea typeface="Times New Roman"/>
                          <a:cs typeface="Times New Roman"/>
                        </a:rPr>
                        <a:t>Konrád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latin typeface="Garamond" pitchFamily="18" charset="0"/>
                          <a:ea typeface="Times New Roman"/>
                          <a:cs typeface="Times New Roman"/>
                        </a:rPr>
                        <a:t>Constantinus – Konstantin</a:t>
                      </a:r>
                      <a:br>
                        <a:rPr lang="hu-HU" sz="1800" dirty="0" smtClean="0">
                          <a:latin typeface="Garamond" pitchFamily="18" charset="0"/>
                          <a:ea typeface="Times New Roman"/>
                          <a:cs typeface="Times New Roman"/>
                        </a:rPr>
                      </a:br>
                      <a:r>
                        <a:rPr lang="hu-HU" sz="1800" dirty="0" smtClean="0">
                          <a:latin typeface="Garamond" pitchFamily="18" charset="0"/>
                          <a:ea typeface="Times New Roman"/>
                          <a:cs typeface="Times New Roman"/>
                        </a:rPr>
                        <a:t>Cornelius – Kornél</a:t>
                      </a:r>
                      <a:br>
                        <a:rPr lang="hu-HU" sz="1800" dirty="0" smtClean="0">
                          <a:latin typeface="Garamond" pitchFamily="18" charset="0"/>
                          <a:ea typeface="Times New Roman"/>
                          <a:cs typeface="Times New Roman"/>
                        </a:rPr>
                      </a:br>
                      <a:r>
                        <a:rPr lang="hu-HU" sz="1800" dirty="0" err="1" smtClean="0">
                          <a:latin typeface="Garamond" pitchFamily="18" charset="0"/>
                          <a:ea typeface="Times New Roman"/>
                          <a:cs typeface="Times New Roman"/>
                        </a:rPr>
                        <a:t>Cosmas</a:t>
                      </a:r>
                      <a:r>
                        <a:rPr lang="hu-HU" sz="1800" dirty="0" smtClean="0">
                          <a:latin typeface="Garamond" pitchFamily="18" charset="0"/>
                          <a:ea typeface="Times New Roman"/>
                          <a:cs typeface="Times New Roman"/>
                        </a:rPr>
                        <a:t> – Kozma</a:t>
                      </a:r>
                      <a:br>
                        <a:rPr lang="hu-HU" sz="1800" dirty="0" smtClean="0">
                          <a:latin typeface="Garamond" pitchFamily="18" charset="0"/>
                          <a:ea typeface="Times New Roman"/>
                          <a:cs typeface="Times New Roman"/>
                        </a:rPr>
                      </a:br>
                      <a:endParaRPr lang="hu-H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5054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Téglalap 4"/>
          <p:cNvSpPr/>
          <p:nvPr/>
        </p:nvSpPr>
        <p:spPr>
          <a:xfrm>
            <a:off x="179512" y="6309320"/>
            <a:ext cx="14333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multkutato.hu</a:t>
            </a:r>
            <a:endParaRPr lang="hu-HU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27584" y="0"/>
            <a:ext cx="7859216" cy="1268760"/>
          </a:xfrm>
        </p:spPr>
        <p:txBody>
          <a:bodyPr/>
          <a:lstStyle/>
          <a:p>
            <a:r>
              <a:rPr lang="hu-HU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hu-HU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hu-HU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hu-HU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hu-HU" sz="32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LATIN KERESZTNEVEK  MAGYAR MEGFELELŐI   </a:t>
            </a:r>
            <a:r>
              <a:rPr lang="hu-HU" sz="60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 - G     </a:t>
            </a:r>
            <a:r>
              <a:rPr lang="hu-HU" sz="8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hu-HU" sz="8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hu-HU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</p:nvPr>
        </p:nvGraphicFramePr>
        <p:xfrm>
          <a:off x="1259632" y="1737360"/>
          <a:ext cx="7239000" cy="45857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19500"/>
                <a:gridCol w="3619500"/>
              </a:tblGrid>
              <a:tr h="4219964">
                <a:tc>
                  <a:txBody>
                    <a:bodyPr/>
                    <a:lstStyle/>
                    <a:p>
                      <a:r>
                        <a:rPr lang="hu-HU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Damianus</a:t>
                      </a:r>
                      <a:r>
                        <a:rPr lang="hu-H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– Demjén</a:t>
                      </a:r>
                      <a:br>
                        <a:rPr lang="hu-H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hu-HU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Demetrius</a:t>
                      </a:r>
                      <a:r>
                        <a:rPr lang="hu-H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– Demeter</a:t>
                      </a:r>
                      <a:br>
                        <a:rPr lang="hu-H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hu-HU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Desiderius</a:t>
                      </a:r>
                      <a:r>
                        <a:rPr lang="hu-H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– Dezső</a:t>
                      </a:r>
                      <a:br>
                        <a:rPr lang="hu-H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hu-HU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Dionysius</a:t>
                      </a:r>
                      <a:r>
                        <a:rPr lang="hu-H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– Dénes</a:t>
                      </a:r>
                      <a:br>
                        <a:rPr lang="hu-H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hu-HU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Dominicus</a:t>
                      </a:r>
                      <a:r>
                        <a:rPr lang="hu-H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– Domonkos</a:t>
                      </a:r>
                      <a:br>
                        <a:rPr lang="hu-H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hu-HU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Edmundus</a:t>
                      </a:r>
                      <a:r>
                        <a:rPr lang="hu-H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– Ödön</a:t>
                      </a:r>
                      <a:br>
                        <a:rPr lang="hu-H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hu-HU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Eduardus</a:t>
                      </a:r>
                      <a:r>
                        <a:rPr lang="hu-H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– Edvárd/Ede</a:t>
                      </a:r>
                      <a:br>
                        <a:rPr lang="hu-H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hu-HU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Elemerus</a:t>
                      </a:r>
                      <a:r>
                        <a:rPr lang="hu-H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– Elemér</a:t>
                      </a:r>
                      <a:br>
                        <a:rPr lang="hu-H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hu-H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Elias – Illés</a:t>
                      </a:r>
                      <a:br>
                        <a:rPr lang="hu-H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hu-HU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Emericus</a:t>
                      </a:r>
                      <a:r>
                        <a:rPr lang="hu-H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– Imre</a:t>
                      </a:r>
                      <a:br>
                        <a:rPr lang="hu-H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hu-HU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Emilius</a:t>
                      </a:r>
                      <a:r>
                        <a:rPr lang="hu-H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– Emil</a:t>
                      </a:r>
                      <a:br>
                        <a:rPr lang="hu-H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endParaRPr lang="hu-H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800" dirty="0"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hu-HU" sz="18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hu-HU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Ernestus</a:t>
                      </a:r>
                      <a:r>
                        <a:rPr lang="hu-H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– Ernő</a:t>
                      </a:r>
                      <a:br>
                        <a:rPr lang="hu-H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hu-HU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Eugenius</a:t>
                      </a:r>
                      <a:r>
                        <a:rPr lang="hu-H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– Jenő</a:t>
                      </a:r>
                      <a:br>
                        <a:rPr lang="hu-H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hu-H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Felix – Félix</a:t>
                      </a:r>
                      <a:br>
                        <a:rPr lang="hu-H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hu-HU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Ferdinandus</a:t>
                      </a:r>
                      <a:r>
                        <a:rPr lang="hu-H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– Ferdinánd/Nándor</a:t>
                      </a:r>
                      <a:br>
                        <a:rPr lang="hu-H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hu-HU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Franciscus</a:t>
                      </a:r>
                      <a:r>
                        <a:rPr lang="hu-H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– Ferenc</a:t>
                      </a:r>
                      <a:br>
                        <a:rPr lang="hu-H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hu-HU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Fridericus</a:t>
                      </a:r>
                      <a:r>
                        <a:rPr lang="hu-H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hu-H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Frigyes</a:t>
                      </a:r>
                    </a:p>
                    <a:p>
                      <a:r>
                        <a:rPr lang="hu-HU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Georgius</a:t>
                      </a:r>
                      <a:r>
                        <a:rPr lang="hu-H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u-HU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u-H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–</a:t>
                      </a:r>
                      <a:r>
                        <a:rPr lang="hu-HU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 György</a:t>
                      </a:r>
                      <a:r>
                        <a:rPr lang="hu-H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hu-H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hu-HU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Geysa</a:t>
                      </a:r>
                      <a:r>
                        <a:rPr lang="hu-H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hu-HU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Geyza</a:t>
                      </a:r>
                      <a:r>
                        <a:rPr lang="hu-H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– Géza</a:t>
                      </a:r>
                      <a:br>
                        <a:rPr lang="hu-H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hu-HU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Gregorius</a:t>
                      </a:r>
                      <a:r>
                        <a:rPr lang="hu-H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– Gergely</a:t>
                      </a:r>
                      <a:br>
                        <a:rPr lang="hu-H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hu-HU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Guellelmus</a:t>
                      </a:r>
                      <a:r>
                        <a:rPr lang="hu-H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/ </a:t>
                      </a:r>
                      <a:r>
                        <a:rPr lang="hu-HU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Guilelmus</a:t>
                      </a:r>
                      <a:r>
                        <a:rPr lang="hu-H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– Vilmos</a:t>
                      </a:r>
                      <a:br>
                        <a:rPr lang="hu-H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hu-HU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Gustavus</a:t>
                      </a:r>
                      <a:r>
                        <a:rPr lang="hu-H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– Gusztáv</a:t>
                      </a:r>
                      <a:r>
                        <a:rPr lang="hu-HU" sz="1800" dirty="0" smtClean="0">
                          <a:latin typeface="Garamond" pitchFamily="18" charset="0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hu-HU" sz="1800" dirty="0" smtClean="0">
                          <a:latin typeface="Garamond" pitchFamily="18" charset="0"/>
                          <a:ea typeface="Times New Roman"/>
                          <a:cs typeface="Times New Roman"/>
                        </a:rPr>
                      </a:br>
                      <a:endParaRPr lang="hu-H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4613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Téglalap 4"/>
          <p:cNvSpPr/>
          <p:nvPr/>
        </p:nvSpPr>
        <p:spPr>
          <a:xfrm>
            <a:off x="0" y="6309320"/>
            <a:ext cx="14333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multkutato.hu</a:t>
            </a:r>
            <a:endParaRPr lang="hu-HU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27584" y="0"/>
            <a:ext cx="7859216" cy="1268760"/>
          </a:xfrm>
        </p:spPr>
        <p:txBody>
          <a:bodyPr/>
          <a:lstStyle/>
          <a:p>
            <a:r>
              <a:rPr lang="hu-HU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hu-HU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hu-HU" sz="32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LATIN KERESZTNEVEK  MAGYAR MEGFELELŐI                           </a:t>
            </a:r>
            <a:r>
              <a:rPr lang="hu-HU" sz="60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H - L     </a:t>
            </a:r>
            <a:r>
              <a:rPr lang="hu-HU" sz="8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hu-HU" sz="8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hu-HU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</p:nvPr>
        </p:nvGraphicFramePr>
        <p:xfrm>
          <a:off x="1259632" y="1268760"/>
          <a:ext cx="7239000" cy="50543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19500"/>
                <a:gridCol w="3619500"/>
              </a:tblGrid>
              <a:tr h="4651188">
                <a:tc>
                  <a:txBody>
                    <a:bodyPr/>
                    <a:lstStyle/>
                    <a:p>
                      <a:r>
                        <a:rPr lang="hu-H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Hadrianus – Adrián/Adorján</a:t>
                      </a:r>
                      <a:br>
                        <a:rPr lang="hu-H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hu-HU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Henricus</a:t>
                      </a:r>
                      <a:r>
                        <a:rPr lang="hu-H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– Henrik</a:t>
                      </a:r>
                      <a:br>
                        <a:rPr lang="hu-H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hu-HU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Hervinus</a:t>
                      </a:r>
                      <a:r>
                        <a:rPr lang="hu-H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– Ervin</a:t>
                      </a:r>
                      <a:br>
                        <a:rPr lang="hu-H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hu-H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Hubertus – Hubert/Huba</a:t>
                      </a:r>
                      <a:br>
                        <a:rPr lang="hu-H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hu-HU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Hyeronimus</a:t>
                      </a:r>
                      <a:r>
                        <a:rPr lang="hu-H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– Jeromos</a:t>
                      </a:r>
                      <a:br>
                        <a:rPr lang="hu-H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hu-HU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Ignatius</a:t>
                      </a:r>
                      <a:r>
                        <a:rPr lang="hu-H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– Ignác</a:t>
                      </a:r>
                      <a:br>
                        <a:rPr lang="hu-H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hu-HU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Innocentius</a:t>
                      </a:r>
                      <a:r>
                        <a:rPr lang="hu-H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– Ince</a:t>
                      </a:r>
                      <a:br>
                        <a:rPr lang="hu-H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hu-HU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Isidorus</a:t>
                      </a:r>
                      <a:r>
                        <a:rPr lang="hu-H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– Izidor</a:t>
                      </a:r>
                      <a:br>
                        <a:rPr lang="hu-H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hu-HU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Jacobus</a:t>
                      </a:r>
                      <a:r>
                        <a:rPr lang="hu-H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– Jakab</a:t>
                      </a:r>
                      <a:br>
                        <a:rPr lang="hu-H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hu-H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Joachim – Joakim</a:t>
                      </a:r>
                      <a:br>
                        <a:rPr lang="hu-H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endParaRPr lang="hu-H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800" dirty="0"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hu-HU" sz="18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hu-HU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Joannes</a:t>
                      </a:r>
                      <a:r>
                        <a:rPr lang="hu-H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– János</a:t>
                      </a:r>
                      <a:br>
                        <a:rPr lang="hu-H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hu-HU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Josephus</a:t>
                      </a:r>
                      <a:r>
                        <a:rPr lang="hu-H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– József</a:t>
                      </a:r>
                      <a:br>
                        <a:rPr lang="hu-H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hu-H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Julius – Gyula</a:t>
                      </a:r>
                      <a:br>
                        <a:rPr lang="hu-H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hu-HU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Justinus</a:t>
                      </a:r>
                      <a:r>
                        <a:rPr lang="hu-H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– Jusztin</a:t>
                      </a:r>
                      <a:br>
                        <a:rPr lang="hu-H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hu-HU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Ladislaus</a:t>
                      </a:r>
                      <a:r>
                        <a:rPr lang="hu-H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– László</a:t>
                      </a:r>
                      <a:br>
                        <a:rPr lang="hu-H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hu-HU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Laurentius</a:t>
                      </a:r>
                      <a:r>
                        <a:rPr lang="hu-H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– Lőrinc</a:t>
                      </a:r>
                      <a:br>
                        <a:rPr lang="hu-H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hu-HU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Lazarus</a:t>
                      </a:r>
                      <a:r>
                        <a:rPr lang="hu-H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– Lázár</a:t>
                      </a:r>
                      <a:br>
                        <a:rPr lang="hu-H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hu-HU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Leonardus</a:t>
                      </a:r>
                      <a:r>
                        <a:rPr lang="hu-H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– Lénárd</a:t>
                      </a:r>
                      <a:br>
                        <a:rPr lang="hu-H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hu-HU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Leopoldus</a:t>
                      </a:r>
                      <a:r>
                        <a:rPr lang="hu-H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hu-HU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LipótLucas</a:t>
                      </a:r>
                      <a:r>
                        <a:rPr lang="hu-H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– Lukács</a:t>
                      </a:r>
                      <a:br>
                        <a:rPr lang="hu-H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hu-HU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Ludovicus</a:t>
                      </a:r>
                      <a:r>
                        <a:rPr lang="hu-H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– Lajos </a:t>
                      </a:r>
                      <a:endParaRPr lang="hu-H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3136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1403648" y="6245225"/>
            <a:ext cx="7056784" cy="476250"/>
          </a:xfrm>
        </p:spPr>
        <p:txBody>
          <a:bodyPr/>
          <a:lstStyle/>
          <a:p>
            <a:r>
              <a:rPr lang="hu-HU" dirty="0" smtClean="0"/>
              <a:t>A Kalocsai Főegyházmegyei Levéltár kiadványa alapján:http://</a:t>
            </a:r>
            <a:r>
              <a:rPr lang="hu-HU" dirty="0" err="1" smtClean="0"/>
              <a:t>archivum.asztrik.hu</a:t>
            </a:r>
            <a:r>
              <a:rPr lang="hu-HU" dirty="0" smtClean="0"/>
              <a:t>/?q=oldal/</a:t>
            </a:r>
            <a:r>
              <a:rPr lang="hu-HU" dirty="0" err="1" smtClean="0"/>
              <a:t>latin-keresztnevek-magyar-megfeleloi</a:t>
            </a:r>
            <a:endParaRPr lang="hu-HU" dirty="0"/>
          </a:p>
        </p:txBody>
      </p:sp>
      <p:sp>
        <p:nvSpPr>
          <p:cNvPr id="6" name="Téglalap 5"/>
          <p:cNvSpPr/>
          <p:nvPr/>
        </p:nvSpPr>
        <p:spPr>
          <a:xfrm>
            <a:off x="0" y="6237312"/>
            <a:ext cx="14333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multkutato.hu</a:t>
            </a:r>
            <a:endParaRPr lang="hu-HU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27584" y="0"/>
            <a:ext cx="7859216" cy="1268760"/>
          </a:xfrm>
        </p:spPr>
        <p:txBody>
          <a:bodyPr/>
          <a:lstStyle/>
          <a:p>
            <a:r>
              <a:rPr lang="hu-HU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hu-HU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hu-HU" sz="32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LATIN KERESZTNEVEK  MAGYAR MEGFELELŐI                           </a:t>
            </a:r>
            <a:r>
              <a:rPr lang="hu-HU" sz="60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 - Z     </a:t>
            </a:r>
            <a:r>
              <a:rPr lang="hu-HU" sz="8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hu-HU" sz="8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hu-HU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</p:nvPr>
        </p:nvGraphicFramePr>
        <p:xfrm>
          <a:off x="1403648" y="1196751"/>
          <a:ext cx="7094984" cy="5577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47492"/>
                <a:gridCol w="3547492"/>
              </a:tblGrid>
              <a:tr h="4673391">
                <a:tc>
                  <a:txBody>
                    <a:bodyPr/>
                    <a:lstStyle/>
                    <a:p>
                      <a:r>
                        <a:rPr lang="hu-HU" sz="16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Marcus – Márk</a:t>
                      </a:r>
                      <a:br>
                        <a:rPr lang="hu-HU" sz="16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hu-HU" sz="1600" b="1" i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Mariannus</a:t>
                      </a:r>
                      <a:r>
                        <a:rPr lang="hu-HU" sz="16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hu-HU" sz="1600" b="1" i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Marianus</a:t>
                      </a:r>
                      <a:r>
                        <a:rPr lang="hu-HU" sz="16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– Marián</a:t>
                      </a:r>
                      <a:br>
                        <a:rPr lang="hu-HU" sz="16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hu-HU" sz="1600" b="1" i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Martinus</a:t>
                      </a:r>
                      <a:r>
                        <a:rPr lang="hu-HU" sz="16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– Márton</a:t>
                      </a:r>
                      <a:br>
                        <a:rPr lang="hu-HU" sz="16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hu-HU" sz="1600" b="1" i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Mathias</a:t>
                      </a:r>
                      <a:r>
                        <a:rPr lang="hu-HU" sz="16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– Mátyás</a:t>
                      </a:r>
                      <a:br>
                        <a:rPr lang="hu-HU" sz="16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hu-HU" sz="1600" b="1" i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Matthaeus</a:t>
                      </a:r>
                      <a:r>
                        <a:rPr lang="hu-HU" sz="16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– Máté</a:t>
                      </a:r>
                      <a:br>
                        <a:rPr lang="hu-HU" sz="16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hu-HU" sz="1600" b="1" i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Mauricius</a:t>
                      </a:r>
                      <a:r>
                        <a:rPr lang="hu-HU" sz="16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– Móric</a:t>
                      </a:r>
                      <a:br>
                        <a:rPr lang="hu-HU" sz="16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hu-HU" sz="1600" b="1" i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Mechior</a:t>
                      </a:r>
                      <a:r>
                        <a:rPr lang="hu-HU" sz="16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– Menyhért</a:t>
                      </a:r>
                      <a:br>
                        <a:rPr lang="hu-HU" sz="16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hu-HU" sz="16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Michael – Mihály</a:t>
                      </a:r>
                      <a:br>
                        <a:rPr lang="hu-HU" sz="16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hu-HU" sz="1600" b="1" i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Nicolaus</a:t>
                      </a:r>
                      <a:r>
                        <a:rPr lang="hu-HU" sz="16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– Miklós</a:t>
                      </a:r>
                      <a:br>
                        <a:rPr lang="hu-HU" sz="16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hu-HU" sz="1600" b="1" i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Norbertus</a:t>
                      </a:r>
                      <a:r>
                        <a:rPr lang="hu-HU" sz="16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– Norbert</a:t>
                      </a:r>
                      <a:br>
                        <a:rPr lang="hu-HU" sz="16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hu-HU" sz="1600" b="1" i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Otho</a:t>
                      </a:r>
                      <a:r>
                        <a:rPr lang="hu-HU" sz="16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, Otto – Ottó</a:t>
                      </a:r>
                      <a:br>
                        <a:rPr lang="hu-HU" sz="16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hu-HU" sz="1600" b="1" i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Paulus</a:t>
                      </a:r>
                      <a:r>
                        <a:rPr lang="hu-HU" sz="16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– Pál</a:t>
                      </a:r>
                      <a:br>
                        <a:rPr lang="hu-HU" sz="16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hu-HU" sz="16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Petrus – Péter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Philippus</a:t>
                      </a:r>
                      <a:r>
                        <a:rPr lang="hu-H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– Fülöp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Remigius</a:t>
                      </a:r>
                      <a:r>
                        <a:rPr lang="hu-H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– Rezső</a:t>
                      </a:r>
                      <a:br>
                        <a:rPr lang="hu-H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hu-HU" sz="16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Robertus</a:t>
                      </a:r>
                      <a:r>
                        <a:rPr lang="hu-H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– Róbert</a:t>
                      </a:r>
                      <a:br>
                        <a:rPr lang="hu-H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hu-HU" sz="16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Rochus</a:t>
                      </a:r>
                      <a:r>
                        <a:rPr lang="hu-H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– Rókus</a:t>
                      </a:r>
                      <a:br>
                        <a:rPr lang="hu-H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hu-HU" sz="16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Rudolphus</a:t>
                      </a:r>
                      <a:r>
                        <a:rPr lang="hu-H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– Rudolf</a:t>
                      </a:r>
                      <a:br>
                        <a:rPr lang="hu-H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endParaRPr lang="hu-HU" sz="16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hu-HU" sz="16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hu-HU" sz="16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endParaRPr lang="hu-H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Samuel – Sámuel</a:t>
                      </a:r>
                      <a:br>
                        <a:rPr lang="hu-H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hu-HU" sz="16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Sebastianus</a:t>
                      </a:r>
                      <a:r>
                        <a:rPr lang="hu-H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– Sebestyén</a:t>
                      </a:r>
                    </a:p>
                    <a:p>
                      <a:r>
                        <a:rPr lang="hu-HU" sz="16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Sigismundus</a:t>
                      </a:r>
                      <a:r>
                        <a:rPr lang="hu-H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– Zsigmond</a:t>
                      </a:r>
                      <a:br>
                        <a:rPr lang="hu-H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hu-HU" sz="16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Silvester</a:t>
                      </a:r>
                      <a:r>
                        <a:rPr lang="hu-H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– Szilveszter</a:t>
                      </a:r>
                      <a:br>
                        <a:rPr lang="hu-H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hu-H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Simon – </a:t>
                      </a:r>
                      <a:r>
                        <a:rPr lang="hu-HU" sz="16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Simon</a:t>
                      </a:r>
                      <a:r>
                        <a:rPr lang="hu-H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hu-H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hu-HU" sz="16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Stephanus</a:t>
                      </a:r>
                      <a:r>
                        <a:rPr lang="hu-H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– István</a:t>
                      </a:r>
                      <a:br>
                        <a:rPr lang="hu-H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hu-HU" sz="16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Theophilus</a:t>
                      </a:r>
                      <a:r>
                        <a:rPr lang="hu-H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– Teofil</a:t>
                      </a:r>
                      <a:br>
                        <a:rPr lang="hu-H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hu-H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Thomas – Tamás</a:t>
                      </a:r>
                      <a:br>
                        <a:rPr lang="hu-H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hu-HU" sz="16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Tiburtius</a:t>
                      </a:r>
                      <a:r>
                        <a:rPr lang="hu-H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– Tibor</a:t>
                      </a:r>
                      <a:br>
                        <a:rPr lang="hu-H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hu-HU" sz="16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Tobias</a:t>
                      </a:r>
                      <a:r>
                        <a:rPr lang="hu-H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– Tóbiás</a:t>
                      </a:r>
                      <a:br>
                        <a:rPr lang="hu-H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hu-HU" sz="16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Urbanus</a:t>
                      </a:r>
                      <a:r>
                        <a:rPr lang="hu-H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– Orbán</a:t>
                      </a:r>
                      <a:br>
                        <a:rPr lang="hu-H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hu-HU" sz="16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Valentinus</a:t>
                      </a:r>
                      <a:r>
                        <a:rPr lang="hu-H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– Bálint</a:t>
                      </a:r>
                      <a:br>
                        <a:rPr lang="hu-H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hu-HU" sz="16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Venceslaus</a:t>
                      </a:r>
                      <a:r>
                        <a:rPr lang="hu-H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– Vencel</a:t>
                      </a:r>
                      <a:br>
                        <a:rPr lang="hu-H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hu-H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Victor – Viktor/Győző</a:t>
                      </a:r>
                      <a:br>
                        <a:rPr lang="hu-H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hu-HU" sz="16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Vilhelmus</a:t>
                      </a:r>
                      <a:r>
                        <a:rPr lang="hu-H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– Vilmos</a:t>
                      </a:r>
                      <a:br>
                        <a:rPr lang="hu-H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hu-HU" sz="16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Vincentius</a:t>
                      </a:r>
                      <a:r>
                        <a:rPr lang="hu-H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– Vince</a:t>
                      </a:r>
                      <a:br>
                        <a:rPr lang="hu-H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hu-HU" sz="16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Wenceslaus</a:t>
                      </a:r>
                      <a:r>
                        <a:rPr lang="hu-H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– Vencel</a:t>
                      </a:r>
                      <a:br>
                        <a:rPr lang="hu-H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hu-HU" sz="16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Wolfgangus</a:t>
                      </a:r>
                      <a:r>
                        <a:rPr lang="hu-H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– Wolfgang</a:t>
                      </a:r>
                      <a:br>
                        <a:rPr lang="hu-H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hu-HU" sz="16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Zacarias</a:t>
                      </a:r>
                      <a:r>
                        <a:rPr lang="hu-H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/ </a:t>
                      </a:r>
                      <a:r>
                        <a:rPr lang="hu-HU" sz="16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Zacharias</a:t>
                      </a:r>
                      <a:r>
                        <a:rPr lang="hu-H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– Zakariás</a:t>
                      </a:r>
                      <a:br>
                        <a:rPr lang="hu-H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hu-HU" sz="16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Zoltanus</a:t>
                      </a:r>
                      <a:r>
                        <a:rPr lang="hu-H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– Zoltán</a:t>
                      </a:r>
                      <a:endParaRPr lang="hu-HU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295162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1403648" y="6245225"/>
            <a:ext cx="7056784" cy="476250"/>
          </a:xfrm>
        </p:spPr>
        <p:txBody>
          <a:bodyPr/>
          <a:lstStyle/>
          <a:p>
            <a:r>
              <a:rPr lang="hu-HU" dirty="0" smtClean="0"/>
              <a:t>A Kalocsai Főegyházmegyei Levéltár kiadványa alapján:http://</a:t>
            </a:r>
            <a:r>
              <a:rPr lang="hu-HU" dirty="0" err="1" smtClean="0"/>
              <a:t>archivum.asztrik.hu</a:t>
            </a:r>
            <a:r>
              <a:rPr lang="hu-HU" dirty="0" smtClean="0"/>
              <a:t>/?q=oldal/</a:t>
            </a:r>
            <a:r>
              <a:rPr lang="hu-HU" dirty="0" err="1" smtClean="0"/>
              <a:t>latin-keresztnevek-magyar-megfeleloi</a:t>
            </a:r>
            <a:endParaRPr lang="hu-HU" dirty="0"/>
          </a:p>
        </p:txBody>
      </p:sp>
      <p:sp>
        <p:nvSpPr>
          <p:cNvPr id="6" name="Téglalap 5"/>
          <p:cNvSpPr/>
          <p:nvPr/>
        </p:nvSpPr>
        <p:spPr>
          <a:xfrm>
            <a:off x="0" y="6237312"/>
            <a:ext cx="14333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multkutato.hu</a:t>
            </a:r>
            <a:endParaRPr lang="hu-HU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27584" y="0"/>
            <a:ext cx="7859216" cy="1268760"/>
          </a:xfrm>
        </p:spPr>
        <p:txBody>
          <a:bodyPr/>
          <a:lstStyle/>
          <a:p>
            <a:r>
              <a:rPr lang="hu-HU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hu-HU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hu-HU" sz="32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LATIN KERESZTNEVEK  MAGYAR MEGFELELŐI                </a:t>
            </a:r>
            <a:r>
              <a:rPr lang="hu-HU" sz="6000" b="1" dirty="0" smtClean="0"/>
              <a:t>női nevek</a:t>
            </a:r>
            <a:r>
              <a:rPr lang="hu-HU" sz="8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hu-HU" sz="8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hu-HU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</p:nvPr>
        </p:nvGraphicFramePr>
        <p:xfrm>
          <a:off x="1403648" y="1556791"/>
          <a:ext cx="7094984" cy="51479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47492"/>
                <a:gridCol w="3547492"/>
              </a:tblGrid>
              <a:tr h="39604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b="1" dirty="0" err="1" smtClean="0">
                          <a:latin typeface="Garamond" pitchFamily="18" charset="0"/>
                          <a:ea typeface="Times New Roman"/>
                          <a:cs typeface="Times New Roman"/>
                        </a:rPr>
                        <a:t>Adelheidis</a:t>
                      </a:r>
                      <a:r>
                        <a:rPr lang="hu-HU" sz="1800" b="1" dirty="0" smtClean="0">
                          <a:latin typeface="Garamond" pitchFamily="18" charset="0"/>
                          <a:ea typeface="Times New Roman"/>
                          <a:cs typeface="Times New Roman"/>
                        </a:rPr>
                        <a:t> -</a:t>
                      </a:r>
                      <a:endParaRPr lang="hu-HU" sz="2400" dirty="0" smtClean="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latin typeface="Garamond" pitchFamily="18" charset="0"/>
                          <a:ea typeface="Times New Roman"/>
                          <a:cs typeface="Times New Roman"/>
                        </a:rPr>
                        <a:t>Etel, Etelka, </a:t>
                      </a:r>
                      <a:r>
                        <a:rPr lang="hu-HU" sz="1800" dirty="0" err="1" smtClean="0">
                          <a:latin typeface="Garamond" pitchFamily="18" charset="0"/>
                          <a:ea typeface="Times New Roman"/>
                          <a:cs typeface="Times New Roman"/>
                        </a:rPr>
                        <a:t>Etela</a:t>
                      </a:r>
                      <a:r>
                        <a:rPr lang="hu-HU" sz="1800" dirty="0" smtClean="0">
                          <a:latin typeface="Garamond" pitchFamily="18" charset="0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hu-HU" sz="1800" dirty="0" smtClean="0">
                          <a:latin typeface="Garamond" pitchFamily="18" charset="0"/>
                          <a:ea typeface="Times New Roman"/>
                          <a:cs typeface="Times New Roman"/>
                        </a:rPr>
                      </a:br>
                      <a:r>
                        <a:rPr lang="hu-HU" sz="1800" dirty="0" smtClean="0">
                          <a:latin typeface="Garamond" pitchFamily="18" charset="0"/>
                          <a:ea typeface="Times New Roman"/>
                          <a:cs typeface="Times New Roman"/>
                        </a:rPr>
                        <a:t>Agatha – Ágnes</a:t>
                      </a:r>
                      <a:br>
                        <a:rPr lang="hu-HU" sz="1800" dirty="0" smtClean="0">
                          <a:latin typeface="Garamond" pitchFamily="18" charset="0"/>
                          <a:ea typeface="Times New Roman"/>
                          <a:cs typeface="Times New Roman"/>
                        </a:rPr>
                      </a:br>
                      <a:r>
                        <a:rPr lang="hu-HU" sz="1800" dirty="0" err="1" smtClean="0">
                          <a:latin typeface="Garamond" pitchFamily="18" charset="0"/>
                          <a:ea typeface="Times New Roman"/>
                          <a:cs typeface="Times New Roman"/>
                        </a:rPr>
                        <a:t>Alosia</a:t>
                      </a:r>
                      <a:r>
                        <a:rPr lang="hu-HU" sz="1800" dirty="0" smtClean="0">
                          <a:latin typeface="Garamond" pitchFamily="18" charset="0"/>
                          <a:ea typeface="Times New Roman"/>
                          <a:cs typeface="Times New Roman"/>
                        </a:rPr>
                        <a:t> – Alojzia</a:t>
                      </a:r>
                      <a:br>
                        <a:rPr lang="hu-HU" sz="1800" dirty="0" smtClean="0">
                          <a:latin typeface="Garamond" pitchFamily="18" charset="0"/>
                          <a:ea typeface="Times New Roman"/>
                          <a:cs typeface="Times New Roman"/>
                        </a:rPr>
                      </a:br>
                      <a:r>
                        <a:rPr lang="hu-HU" sz="1800" dirty="0" smtClean="0">
                          <a:latin typeface="Garamond" pitchFamily="18" charset="0"/>
                          <a:ea typeface="Times New Roman"/>
                          <a:cs typeface="Times New Roman"/>
                        </a:rPr>
                        <a:t>Barbara – Borbála, Barbara</a:t>
                      </a:r>
                      <a:br>
                        <a:rPr lang="hu-HU" sz="1800" dirty="0" smtClean="0">
                          <a:latin typeface="Garamond" pitchFamily="18" charset="0"/>
                          <a:ea typeface="Times New Roman"/>
                          <a:cs typeface="Times New Roman"/>
                        </a:rPr>
                      </a:br>
                      <a:r>
                        <a:rPr lang="hu-HU" sz="1800" dirty="0" err="1" smtClean="0">
                          <a:latin typeface="Garamond" pitchFamily="18" charset="0"/>
                          <a:ea typeface="Times New Roman"/>
                          <a:cs typeface="Times New Roman"/>
                        </a:rPr>
                        <a:t>Catharina</a:t>
                      </a:r>
                      <a:r>
                        <a:rPr lang="hu-HU" sz="1800" dirty="0" smtClean="0">
                          <a:latin typeface="Garamond" pitchFamily="18" charset="0"/>
                          <a:ea typeface="Times New Roman"/>
                          <a:cs typeface="Times New Roman"/>
                        </a:rPr>
                        <a:t> – Katalin, Kata</a:t>
                      </a:r>
                      <a:br>
                        <a:rPr lang="hu-HU" sz="1800" dirty="0" smtClean="0">
                          <a:latin typeface="Garamond" pitchFamily="18" charset="0"/>
                          <a:ea typeface="Times New Roman"/>
                          <a:cs typeface="Times New Roman"/>
                        </a:rPr>
                      </a:br>
                      <a:r>
                        <a:rPr lang="hu-HU" sz="1800" dirty="0" err="1" smtClean="0">
                          <a:latin typeface="Garamond" pitchFamily="18" charset="0"/>
                          <a:ea typeface="Times New Roman"/>
                          <a:cs typeface="Times New Roman"/>
                        </a:rPr>
                        <a:t>Clara</a:t>
                      </a:r>
                      <a:r>
                        <a:rPr lang="hu-HU" sz="1800" dirty="0" smtClean="0">
                          <a:latin typeface="Garamond" pitchFamily="18" charset="0"/>
                          <a:ea typeface="Times New Roman"/>
                          <a:cs typeface="Times New Roman"/>
                        </a:rPr>
                        <a:t> – Klára</a:t>
                      </a:r>
                      <a:br>
                        <a:rPr lang="hu-HU" sz="1800" dirty="0" smtClean="0">
                          <a:latin typeface="Garamond" pitchFamily="18" charset="0"/>
                          <a:ea typeface="Times New Roman"/>
                          <a:cs typeface="Times New Roman"/>
                        </a:rPr>
                      </a:br>
                      <a:r>
                        <a:rPr lang="hu-HU" sz="1800" dirty="0" err="1" smtClean="0">
                          <a:latin typeface="Garamond" pitchFamily="18" charset="0"/>
                          <a:ea typeface="Times New Roman"/>
                          <a:cs typeface="Times New Roman"/>
                        </a:rPr>
                        <a:t>Dorothea</a:t>
                      </a:r>
                      <a:r>
                        <a:rPr lang="hu-HU" sz="1800" dirty="0" smtClean="0">
                          <a:latin typeface="Garamond" pitchFamily="18" charset="0"/>
                          <a:ea typeface="Times New Roman"/>
                          <a:cs typeface="Times New Roman"/>
                        </a:rPr>
                        <a:t> – Dorottya</a:t>
                      </a:r>
                      <a:br>
                        <a:rPr lang="hu-HU" sz="1800" dirty="0" smtClean="0">
                          <a:latin typeface="Garamond" pitchFamily="18" charset="0"/>
                          <a:ea typeface="Times New Roman"/>
                          <a:cs typeface="Times New Roman"/>
                        </a:rPr>
                      </a:br>
                      <a:r>
                        <a:rPr lang="hu-HU" sz="1800" b="1" dirty="0" err="1" smtClean="0">
                          <a:latin typeface="Garamond" pitchFamily="18" charset="0"/>
                          <a:ea typeface="Calibri"/>
                          <a:cs typeface="Times New Roman"/>
                        </a:rPr>
                        <a:t>Elisabetha</a:t>
                      </a:r>
                      <a:r>
                        <a:rPr lang="hu-HU" sz="1800" b="1" dirty="0" smtClean="0">
                          <a:latin typeface="Garamond" pitchFamily="18" charset="0"/>
                          <a:ea typeface="Calibri"/>
                          <a:cs typeface="Times New Roman"/>
                        </a:rPr>
                        <a:t> – Erzsébet</a:t>
                      </a:r>
                      <a:br>
                        <a:rPr lang="hu-HU" sz="1800" b="1" dirty="0" smtClean="0">
                          <a:latin typeface="Garamond" pitchFamily="18" charset="0"/>
                          <a:ea typeface="Calibri"/>
                          <a:cs typeface="Times New Roman"/>
                        </a:rPr>
                      </a:br>
                      <a:r>
                        <a:rPr lang="hu-HU" sz="1800" b="1" dirty="0" err="1" smtClean="0">
                          <a:latin typeface="Garamond" pitchFamily="18" charset="0"/>
                          <a:ea typeface="Calibri"/>
                          <a:cs typeface="Times New Roman"/>
                        </a:rPr>
                        <a:t>Esthera</a:t>
                      </a:r>
                      <a:r>
                        <a:rPr lang="hu-HU" sz="1800" b="1" dirty="0" smtClean="0">
                          <a:latin typeface="Garamond" pitchFamily="18" charset="0"/>
                          <a:ea typeface="Calibri"/>
                          <a:cs typeface="Times New Roman"/>
                        </a:rPr>
                        <a:t> – Eszter</a:t>
                      </a:r>
                      <a:br>
                        <a:rPr lang="hu-HU" sz="1800" b="1" dirty="0" smtClean="0">
                          <a:latin typeface="Garamond" pitchFamily="18" charset="0"/>
                          <a:ea typeface="Calibri"/>
                          <a:cs typeface="Times New Roman"/>
                        </a:rPr>
                      </a:br>
                      <a:r>
                        <a:rPr lang="hu-HU" sz="1800" b="1" dirty="0" err="1" smtClean="0">
                          <a:latin typeface="Garamond" pitchFamily="18" charset="0"/>
                          <a:ea typeface="Calibri"/>
                          <a:cs typeface="Times New Roman"/>
                        </a:rPr>
                        <a:t>Helena</a:t>
                      </a:r>
                      <a:r>
                        <a:rPr lang="hu-HU" sz="1800" b="1" dirty="0" smtClean="0">
                          <a:latin typeface="Garamond" pitchFamily="18" charset="0"/>
                          <a:ea typeface="Calibri"/>
                          <a:cs typeface="Times New Roman"/>
                        </a:rPr>
                        <a:t> – Ilona, Ilon</a:t>
                      </a:r>
                      <a:endParaRPr lang="hu-HU" sz="2400" dirty="0" smtClean="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1" dirty="0" smtClean="0">
                          <a:latin typeface="Garamond" pitchFamily="18" charset="0"/>
                          <a:ea typeface="Calibri"/>
                          <a:cs typeface="Times New Roman"/>
                        </a:rPr>
                        <a:t>Josephina – Jozefin</a:t>
                      </a:r>
                      <a:endParaRPr lang="hu-HU" sz="2400" dirty="0" smtClean="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2400" dirty="0" smtClean="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  <a:p>
                      <a:endParaRPr lang="hu-H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b="1" dirty="0" err="1" smtClean="0">
                          <a:latin typeface="Garamond" pitchFamily="18" charset="0"/>
                          <a:ea typeface="Calibri"/>
                          <a:cs typeface="Times New Roman"/>
                        </a:rPr>
                        <a:t>Margaretha</a:t>
                      </a:r>
                      <a:r>
                        <a:rPr lang="hu-HU" sz="1800" b="1" dirty="0" smtClean="0">
                          <a:latin typeface="Garamond" pitchFamily="18" charset="0"/>
                          <a:ea typeface="Calibri"/>
                          <a:cs typeface="Times New Roman"/>
                        </a:rPr>
                        <a:t> – Margit</a:t>
                      </a:r>
                      <a:endParaRPr lang="hu-HU" sz="2400" dirty="0" smtClean="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b="1" dirty="0" err="1" smtClean="0">
                          <a:latin typeface="Garamond" pitchFamily="18" charset="0"/>
                          <a:ea typeface="Calibri"/>
                          <a:cs typeface="Times New Roman"/>
                        </a:rPr>
                        <a:t>Mathilda</a:t>
                      </a:r>
                      <a:r>
                        <a:rPr lang="hu-HU" sz="1800" b="1" dirty="0" smtClean="0">
                          <a:latin typeface="Garamond" pitchFamily="18" charset="0"/>
                          <a:ea typeface="Calibri"/>
                          <a:cs typeface="Times New Roman"/>
                        </a:rPr>
                        <a:t> - Matild</a:t>
                      </a:r>
                      <a:endParaRPr lang="hu-HU" sz="2400" dirty="0" smtClean="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b="1" dirty="0" err="1" smtClean="0">
                          <a:latin typeface="Garamond" pitchFamily="18" charset="0"/>
                          <a:ea typeface="Calibri"/>
                          <a:cs typeface="Times New Roman"/>
                        </a:rPr>
                        <a:t>Pauline</a:t>
                      </a:r>
                      <a:r>
                        <a:rPr lang="hu-HU" sz="1800" b="1" dirty="0" smtClean="0">
                          <a:latin typeface="Garamond" pitchFamily="18" charset="0"/>
                          <a:ea typeface="Calibri"/>
                          <a:cs typeface="Times New Roman"/>
                        </a:rPr>
                        <a:t> – Paulina</a:t>
                      </a:r>
                      <a:endParaRPr lang="hu-HU" sz="2400" dirty="0" smtClean="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1" dirty="0" smtClean="0">
                          <a:latin typeface="Garamond" pitchFamily="18" charset="0"/>
                          <a:ea typeface="Calibri"/>
                          <a:cs typeface="Times New Roman"/>
                        </a:rPr>
                        <a:t>Rosalia –Rozália, Róza</a:t>
                      </a:r>
                      <a:endParaRPr lang="sl-SI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sl-SI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Sophia – Zsófia</a:t>
                      </a:r>
                      <a:endParaRPr lang="hu-HU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hu-HU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Theresia</a:t>
                      </a:r>
                      <a:r>
                        <a:rPr lang="hu-H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– Teréz, Terézia</a:t>
                      </a:r>
                    </a:p>
                    <a:p>
                      <a:r>
                        <a:rPr lang="hu-H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Veroni</a:t>
                      </a: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  <a:r>
                        <a:rPr lang="hu-H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 –Veron, Veronika</a:t>
                      </a:r>
                    </a:p>
                    <a:p>
                      <a:endParaRPr lang="hu-HU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4746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endParaRPr lang="hu-HU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1735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u-H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1403648" y="6245225"/>
            <a:ext cx="7056784" cy="476250"/>
          </a:xfrm>
        </p:spPr>
        <p:txBody>
          <a:bodyPr/>
          <a:lstStyle/>
          <a:p>
            <a:r>
              <a:rPr lang="hu-HU" dirty="0" smtClean="0"/>
              <a:t>A Kalocsai Főegyházmegyei Levéltár kiadványa alapján:http://</a:t>
            </a:r>
            <a:r>
              <a:rPr lang="hu-HU" dirty="0" err="1" smtClean="0"/>
              <a:t>archivum.asztrik.hu</a:t>
            </a:r>
            <a:r>
              <a:rPr lang="hu-HU" dirty="0" smtClean="0"/>
              <a:t>/?q=oldal/</a:t>
            </a:r>
            <a:r>
              <a:rPr lang="hu-HU" dirty="0" err="1" smtClean="0"/>
              <a:t>latin-keresztnevek-magyar-megfeleloi</a:t>
            </a:r>
            <a:endParaRPr lang="hu-H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éselt levelek tervezősablon">
  <a:themeElements>
    <a:clrScheme name="Office-téma 13">
      <a:dk1>
        <a:srgbClr val="000000"/>
      </a:dk1>
      <a:lt1>
        <a:srgbClr val="F1ECD8"/>
      </a:lt1>
      <a:dk2>
        <a:srgbClr val="4F261E"/>
      </a:dk2>
      <a:lt2>
        <a:srgbClr val="777777"/>
      </a:lt2>
      <a:accent1>
        <a:srgbClr val="909082"/>
      </a:accent1>
      <a:accent2>
        <a:srgbClr val="809EA8"/>
      </a:accent2>
      <a:accent3>
        <a:srgbClr val="F7F4E9"/>
      </a:accent3>
      <a:accent4>
        <a:srgbClr val="000000"/>
      </a:accent4>
      <a:accent5>
        <a:srgbClr val="C6C6C1"/>
      </a:accent5>
      <a:accent6>
        <a:srgbClr val="738F98"/>
      </a:accent6>
      <a:hlink>
        <a:srgbClr val="FFCC66"/>
      </a:hlink>
      <a:folHlink>
        <a:srgbClr val="E9DCB9"/>
      </a:folHlink>
    </a:clrScheme>
    <a:fontScheme name="Office-téma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-tém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ém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ém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ém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ém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ém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ém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ém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ém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ém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ém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ém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éma 13">
        <a:dk1>
          <a:srgbClr val="000000"/>
        </a:dk1>
        <a:lt1>
          <a:srgbClr val="F1ECD8"/>
        </a:lt1>
        <a:dk2>
          <a:srgbClr val="4F261E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F7F4E9"/>
        </a:accent3>
        <a:accent4>
          <a:srgbClr val="000000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Préselt levelek tervezősablon</Template>
  <TotalTime>94</TotalTime>
  <Words>318</Words>
  <Application>Microsoft Office PowerPoint</Application>
  <PresentationFormat>Diavetítés a képernyőre (4:3 oldalarány)</PresentationFormat>
  <Paragraphs>62</Paragraphs>
  <Slides>9</Slides>
  <Notes>1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9</vt:i4>
      </vt:variant>
    </vt:vector>
  </HeadingPairs>
  <TitlesOfParts>
    <vt:vector size="10" baseType="lpstr">
      <vt:lpstr>Préselt levelek tervezősablon</vt:lpstr>
      <vt:lpstr>UTÓNÉV- KERESZTNÉV </vt:lpstr>
      <vt:lpstr>A 18. századi katolikus névanyag</vt:lpstr>
      <vt:lpstr>Keresztnévadási szokások</vt:lpstr>
      <vt:lpstr>  LATIN KERESZTNEVEK  MAGYAR MEGFELELŐI       A </vt:lpstr>
      <vt:lpstr>  LATIN KERESZTNEVEK  MAGYAR MEGFELELŐI   B - C      </vt:lpstr>
      <vt:lpstr>  LATIN KERESZTNEVEK  MAGYAR MEGFELELŐI   D - G      </vt:lpstr>
      <vt:lpstr> LATIN KERESZTNEVEK  MAGYAR MEGFELELŐI                           H - L      </vt:lpstr>
      <vt:lpstr> LATIN KERESZTNEVEK  MAGYAR MEGFELELŐI                           M - Z      </vt:lpstr>
      <vt:lpstr> LATIN KERESZTNEVEK  MAGYAR MEGFELELŐI                női nevek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UTÓNÉV- KERESZTNÉV</dc:title>
  <dc:creator>Panni</dc:creator>
  <cp:lastModifiedBy>Panni</cp:lastModifiedBy>
  <cp:revision>11</cp:revision>
  <dcterms:created xsi:type="dcterms:W3CDTF">2016-12-08T16:38:39Z</dcterms:created>
  <dcterms:modified xsi:type="dcterms:W3CDTF">2018-01-26T19:18:26Z</dcterms:modified>
</cp:coreProperties>
</file>